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4"/>
  </p:notesMasterIdLst>
  <p:handoutMasterIdLst>
    <p:handoutMasterId r:id="rId25"/>
  </p:handoutMasterIdLst>
  <p:sldIdLst>
    <p:sldId id="288" r:id="rId3"/>
    <p:sldId id="289" r:id="rId4"/>
    <p:sldId id="266" r:id="rId5"/>
    <p:sldId id="256" r:id="rId6"/>
    <p:sldId id="257" r:id="rId7"/>
    <p:sldId id="268" r:id="rId8"/>
    <p:sldId id="258" r:id="rId9"/>
    <p:sldId id="259" r:id="rId10"/>
    <p:sldId id="260" r:id="rId11"/>
    <p:sldId id="269" r:id="rId12"/>
    <p:sldId id="261" r:id="rId13"/>
    <p:sldId id="290" r:id="rId14"/>
    <p:sldId id="262" r:id="rId15"/>
    <p:sldId id="267" r:id="rId16"/>
    <p:sldId id="263" r:id="rId17"/>
    <p:sldId id="264" r:id="rId18"/>
    <p:sldId id="272" r:id="rId19"/>
    <p:sldId id="274" r:id="rId20"/>
    <p:sldId id="276" r:id="rId21"/>
    <p:sldId id="278" r:id="rId22"/>
    <p:sldId id="287"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p:restoredTop sz="94635"/>
  </p:normalViewPr>
  <p:slideViewPr>
    <p:cSldViewPr snapToGrid="0">
      <p:cViewPr varScale="1">
        <p:scale>
          <a:sx n="63" d="100"/>
          <a:sy n="63" d="100"/>
        </p:scale>
        <p:origin x="7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C85EDE-A09D-4340-B60E-DAC73CF7449D}" type="datetimeFigureOut">
              <a:rPr lang="en-US" smtClean="0"/>
              <a:t>3/4/2026</a:t>
            </a:fld>
            <a:endParaRPr lang="en-US"/>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BA05B8-4E9B-4C71-860C-598490FC53D3}" type="slidenum">
              <a:rPr lang="en-US" smtClean="0"/>
              <a:t>‹N°›</a:t>
            </a:fld>
            <a:endParaRPr lang="en-US"/>
          </a:p>
        </p:txBody>
      </p:sp>
    </p:spTree>
    <p:extLst>
      <p:ext uri="{BB962C8B-B14F-4D97-AF65-F5344CB8AC3E}">
        <p14:creationId xmlns:p14="http://schemas.microsoft.com/office/powerpoint/2010/main" val="2153708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94148-E52E-45B9-BC29-136A91DA58E0}" type="datetimeFigureOut">
              <a:rPr lang="en-US" smtClean="0"/>
              <a:t>3/4/2026</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F88A28-B538-4B95-95F1-D22D9C6DC551}" type="slidenum">
              <a:rPr lang="en-US" smtClean="0"/>
              <a:t>‹N°›</a:t>
            </a:fld>
            <a:endParaRPr lang="en-US"/>
          </a:p>
        </p:txBody>
      </p:sp>
    </p:spTree>
    <p:extLst>
      <p:ext uri="{BB962C8B-B14F-4D97-AF65-F5344CB8AC3E}">
        <p14:creationId xmlns:p14="http://schemas.microsoft.com/office/powerpoint/2010/main" val="191481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8F88A28-B538-4B95-95F1-D22D9C6DC551}" type="slidenum">
              <a:rPr lang="en-US" smtClean="0"/>
              <a:t>3</a:t>
            </a:fld>
            <a:endParaRPr lang="en-US"/>
          </a:p>
        </p:txBody>
      </p:sp>
    </p:spTree>
    <p:extLst>
      <p:ext uri="{BB962C8B-B14F-4D97-AF65-F5344CB8AC3E}">
        <p14:creationId xmlns:p14="http://schemas.microsoft.com/office/powerpoint/2010/main" val="3339750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70EF2D-AD2A-D6F3-3611-E9376858381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47188C7-0C14-3CCD-5606-5DE29BF409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74F7148-9E06-F01A-3905-BE96BF9D6EFF}"/>
              </a:ext>
            </a:extLst>
          </p:cNvPr>
          <p:cNvSpPr>
            <a:spLocks noGrp="1"/>
          </p:cNvSpPr>
          <p:nvPr>
            <p:ph type="dt" sz="half" idx="10"/>
          </p:nvPr>
        </p:nvSpPr>
        <p:spPr/>
        <p:txBody>
          <a:bodyPr/>
          <a:lstStyle/>
          <a:p>
            <a:fld id="{58D0C3A9-3624-A146-B0A7-C19B5BBC5394}" type="datetimeFigureOut">
              <a:rPr lang="fr-FR" smtClean="0"/>
              <a:t>04/03/2026</a:t>
            </a:fld>
            <a:endParaRPr lang="fr-FR"/>
          </a:p>
        </p:txBody>
      </p:sp>
      <p:sp>
        <p:nvSpPr>
          <p:cNvPr id="5" name="Espace réservé du pied de page 4">
            <a:extLst>
              <a:ext uri="{FF2B5EF4-FFF2-40B4-BE49-F238E27FC236}">
                <a16:creationId xmlns:a16="http://schemas.microsoft.com/office/drawing/2014/main" id="{2337E621-1FDD-BAB6-257C-0C4BE6AEDC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B61E96-DA66-DBD4-28CF-1F7E9D4816D1}"/>
              </a:ext>
            </a:extLst>
          </p:cNvPr>
          <p:cNvSpPr>
            <a:spLocks noGrp="1"/>
          </p:cNvSpPr>
          <p:nvPr>
            <p:ph type="sldNum" sz="quarter" idx="12"/>
          </p:nvPr>
        </p:nvSpPr>
        <p:spPr/>
        <p:txBody>
          <a:bodyPr/>
          <a:lstStyle/>
          <a:p>
            <a:fld id="{9C9DF391-5B7C-A349-82FA-22E51813C9CE}" type="slidenum">
              <a:rPr lang="fr-FR" smtClean="0"/>
              <a:t>‹N°›</a:t>
            </a:fld>
            <a:endParaRPr lang="fr-FR"/>
          </a:p>
        </p:txBody>
      </p:sp>
    </p:spTree>
    <p:extLst>
      <p:ext uri="{BB962C8B-B14F-4D97-AF65-F5344CB8AC3E}">
        <p14:creationId xmlns:p14="http://schemas.microsoft.com/office/powerpoint/2010/main" val="3413220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CE86A4-2D0A-5B14-90ED-3ECE9AD9A46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A71C6B7-05D1-3C0D-FC3D-EC5B9B892EF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4D009D-B7D0-4E3B-E1A2-C7700BF2BDB5}"/>
              </a:ext>
            </a:extLst>
          </p:cNvPr>
          <p:cNvSpPr>
            <a:spLocks noGrp="1"/>
          </p:cNvSpPr>
          <p:nvPr>
            <p:ph type="dt" sz="half" idx="10"/>
          </p:nvPr>
        </p:nvSpPr>
        <p:spPr/>
        <p:txBody>
          <a:bodyPr/>
          <a:lstStyle/>
          <a:p>
            <a:fld id="{58D0C3A9-3624-A146-B0A7-C19B5BBC5394}" type="datetimeFigureOut">
              <a:rPr lang="fr-FR" smtClean="0"/>
              <a:t>04/03/2026</a:t>
            </a:fld>
            <a:endParaRPr lang="fr-FR"/>
          </a:p>
        </p:txBody>
      </p:sp>
      <p:sp>
        <p:nvSpPr>
          <p:cNvPr id="5" name="Espace réservé du pied de page 4">
            <a:extLst>
              <a:ext uri="{FF2B5EF4-FFF2-40B4-BE49-F238E27FC236}">
                <a16:creationId xmlns:a16="http://schemas.microsoft.com/office/drawing/2014/main" id="{451AD0CD-F40E-5193-BFA2-DE3F30E1AC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39E496-627F-711F-F31E-8078E2B4DCE7}"/>
              </a:ext>
            </a:extLst>
          </p:cNvPr>
          <p:cNvSpPr>
            <a:spLocks noGrp="1"/>
          </p:cNvSpPr>
          <p:nvPr>
            <p:ph type="sldNum" sz="quarter" idx="12"/>
          </p:nvPr>
        </p:nvSpPr>
        <p:spPr/>
        <p:txBody>
          <a:bodyPr/>
          <a:lstStyle/>
          <a:p>
            <a:fld id="{9C9DF391-5B7C-A349-82FA-22E51813C9CE}" type="slidenum">
              <a:rPr lang="fr-FR" smtClean="0"/>
              <a:t>‹N°›</a:t>
            </a:fld>
            <a:endParaRPr lang="fr-FR"/>
          </a:p>
        </p:txBody>
      </p:sp>
    </p:spTree>
    <p:extLst>
      <p:ext uri="{BB962C8B-B14F-4D97-AF65-F5344CB8AC3E}">
        <p14:creationId xmlns:p14="http://schemas.microsoft.com/office/powerpoint/2010/main" val="111144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C694606-5996-B03B-96A6-C34DAE4A879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0593FEB-444D-0553-3C8F-7A387056FFA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BDBB16-7A41-D7DB-2937-557A144D264A}"/>
              </a:ext>
            </a:extLst>
          </p:cNvPr>
          <p:cNvSpPr>
            <a:spLocks noGrp="1"/>
          </p:cNvSpPr>
          <p:nvPr>
            <p:ph type="dt" sz="half" idx="10"/>
          </p:nvPr>
        </p:nvSpPr>
        <p:spPr/>
        <p:txBody>
          <a:bodyPr/>
          <a:lstStyle/>
          <a:p>
            <a:fld id="{58D0C3A9-3624-A146-B0A7-C19B5BBC5394}" type="datetimeFigureOut">
              <a:rPr lang="fr-FR" smtClean="0"/>
              <a:t>04/03/2026</a:t>
            </a:fld>
            <a:endParaRPr lang="fr-FR"/>
          </a:p>
        </p:txBody>
      </p:sp>
      <p:sp>
        <p:nvSpPr>
          <p:cNvPr id="5" name="Espace réservé du pied de page 4">
            <a:extLst>
              <a:ext uri="{FF2B5EF4-FFF2-40B4-BE49-F238E27FC236}">
                <a16:creationId xmlns:a16="http://schemas.microsoft.com/office/drawing/2014/main" id="{E0A1263B-514D-103F-2F96-9052FBB8E7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8A3BAD7-5C87-5414-2D21-395017A37A44}"/>
              </a:ext>
            </a:extLst>
          </p:cNvPr>
          <p:cNvSpPr>
            <a:spLocks noGrp="1"/>
          </p:cNvSpPr>
          <p:nvPr>
            <p:ph type="sldNum" sz="quarter" idx="12"/>
          </p:nvPr>
        </p:nvSpPr>
        <p:spPr/>
        <p:txBody>
          <a:bodyPr/>
          <a:lstStyle/>
          <a:p>
            <a:fld id="{9C9DF391-5B7C-A349-82FA-22E51813C9CE}" type="slidenum">
              <a:rPr lang="fr-FR" smtClean="0"/>
              <a:t>‹N°›</a:t>
            </a:fld>
            <a:endParaRPr lang="fr-FR"/>
          </a:p>
        </p:txBody>
      </p:sp>
    </p:spTree>
    <p:extLst>
      <p:ext uri="{BB962C8B-B14F-4D97-AF65-F5344CB8AC3E}">
        <p14:creationId xmlns:p14="http://schemas.microsoft.com/office/powerpoint/2010/main" val="3601028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p>
            <a:fld id="{3E8CA778-73E9-4916-9063-7B86311A91F0}" type="datetimeFigureOut">
              <a:rPr lang="en-US" smtClean="0"/>
              <a:t>3/4/2026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AC68625-D881-4009-8641-654E3C9CF3FB}" type="slidenum">
              <a:rPr lang="en-US" smtClean="0"/>
              <a:t>‹N°›</a:t>
            </a:fld>
            <a:endParaRPr lang="en-US"/>
          </a:p>
        </p:txBody>
      </p:sp>
    </p:spTree>
    <p:extLst>
      <p:ext uri="{BB962C8B-B14F-4D97-AF65-F5344CB8AC3E}">
        <p14:creationId xmlns:p14="http://schemas.microsoft.com/office/powerpoint/2010/main" val="1357004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3E8CA778-73E9-4916-9063-7B86311A91F0}" type="datetimeFigureOut">
              <a:rPr lang="en-US" smtClean="0"/>
              <a:t>3/4/2026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AC68625-D881-4009-8641-654E3C9CF3FB}" type="slidenum">
              <a:rPr lang="en-US" smtClean="0"/>
              <a:t>‹N°›</a:t>
            </a:fld>
            <a:endParaRPr lang="en-US"/>
          </a:p>
        </p:txBody>
      </p:sp>
    </p:spTree>
    <p:extLst>
      <p:ext uri="{BB962C8B-B14F-4D97-AF65-F5344CB8AC3E}">
        <p14:creationId xmlns:p14="http://schemas.microsoft.com/office/powerpoint/2010/main" val="4043373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3E8CA778-73E9-4916-9063-7B86311A91F0}" type="datetimeFigureOut">
              <a:rPr lang="en-US" smtClean="0"/>
              <a:t>3/4/2026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AC68625-D881-4009-8641-654E3C9CF3FB}" type="slidenum">
              <a:rPr lang="en-US" smtClean="0"/>
              <a:t>‹N°›</a:t>
            </a:fld>
            <a:endParaRPr lang="en-US"/>
          </a:p>
        </p:txBody>
      </p:sp>
    </p:spTree>
    <p:extLst>
      <p:ext uri="{BB962C8B-B14F-4D97-AF65-F5344CB8AC3E}">
        <p14:creationId xmlns:p14="http://schemas.microsoft.com/office/powerpoint/2010/main" val="3241223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3E8CA778-73E9-4916-9063-7B86311A91F0}" type="datetimeFigureOut">
              <a:rPr lang="en-US" smtClean="0"/>
              <a:t>3/4/2026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3AC68625-D881-4009-8641-654E3C9CF3FB}" type="slidenum">
              <a:rPr lang="en-US" smtClean="0"/>
              <a:t>‹N°›</a:t>
            </a:fld>
            <a:endParaRPr lang="en-US"/>
          </a:p>
        </p:txBody>
      </p:sp>
    </p:spTree>
    <p:extLst>
      <p:ext uri="{BB962C8B-B14F-4D97-AF65-F5344CB8AC3E}">
        <p14:creationId xmlns:p14="http://schemas.microsoft.com/office/powerpoint/2010/main" val="2416137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3E8CA778-73E9-4916-9063-7B86311A91F0}" type="datetimeFigureOut">
              <a:rPr lang="en-US" smtClean="0"/>
              <a:t>3/4/2026</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3AC68625-D881-4009-8641-654E3C9CF3FB}" type="slidenum">
              <a:rPr lang="en-US" smtClean="0"/>
              <a:t>‹N°›</a:t>
            </a:fld>
            <a:endParaRPr lang="en-US"/>
          </a:p>
        </p:txBody>
      </p:sp>
    </p:spTree>
    <p:extLst>
      <p:ext uri="{BB962C8B-B14F-4D97-AF65-F5344CB8AC3E}">
        <p14:creationId xmlns:p14="http://schemas.microsoft.com/office/powerpoint/2010/main" val="2852796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3E8CA778-73E9-4916-9063-7B86311A91F0}" type="datetimeFigureOut">
              <a:rPr lang="en-US" smtClean="0"/>
              <a:t>3/4/2026</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3AC68625-D881-4009-8641-654E3C9CF3FB}" type="slidenum">
              <a:rPr lang="en-US" smtClean="0"/>
              <a:t>‹N°›</a:t>
            </a:fld>
            <a:endParaRPr lang="en-US"/>
          </a:p>
        </p:txBody>
      </p:sp>
    </p:spTree>
    <p:extLst>
      <p:ext uri="{BB962C8B-B14F-4D97-AF65-F5344CB8AC3E}">
        <p14:creationId xmlns:p14="http://schemas.microsoft.com/office/powerpoint/2010/main" val="3623527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E8CA778-73E9-4916-9063-7B86311A91F0}" type="datetimeFigureOut">
              <a:rPr lang="en-US" smtClean="0"/>
              <a:t>3/4/2026</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3AC68625-D881-4009-8641-654E3C9CF3FB}" type="slidenum">
              <a:rPr lang="en-US" smtClean="0"/>
              <a:t>‹N°›</a:t>
            </a:fld>
            <a:endParaRPr lang="en-US"/>
          </a:p>
        </p:txBody>
      </p:sp>
    </p:spTree>
    <p:extLst>
      <p:ext uri="{BB962C8B-B14F-4D97-AF65-F5344CB8AC3E}">
        <p14:creationId xmlns:p14="http://schemas.microsoft.com/office/powerpoint/2010/main" val="55519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E8CA778-73E9-4916-9063-7B86311A91F0}" type="datetimeFigureOut">
              <a:rPr lang="en-US" smtClean="0"/>
              <a:t>3/4/2026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3AC68625-D881-4009-8641-654E3C9CF3FB}" type="slidenum">
              <a:rPr lang="en-US" smtClean="0"/>
              <a:t>‹N°›</a:t>
            </a:fld>
            <a:endParaRPr lang="en-US"/>
          </a:p>
        </p:txBody>
      </p:sp>
    </p:spTree>
    <p:extLst>
      <p:ext uri="{BB962C8B-B14F-4D97-AF65-F5344CB8AC3E}">
        <p14:creationId xmlns:p14="http://schemas.microsoft.com/office/powerpoint/2010/main" val="148607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F34E3-F180-E667-0B30-96F9E522425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0B90EA-1476-3460-FC67-9546469FAA6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5154A9-5E83-05D6-27EF-ED914E6F97CF}"/>
              </a:ext>
            </a:extLst>
          </p:cNvPr>
          <p:cNvSpPr>
            <a:spLocks noGrp="1"/>
          </p:cNvSpPr>
          <p:nvPr>
            <p:ph type="dt" sz="half" idx="10"/>
          </p:nvPr>
        </p:nvSpPr>
        <p:spPr/>
        <p:txBody>
          <a:bodyPr/>
          <a:lstStyle/>
          <a:p>
            <a:fld id="{58D0C3A9-3624-A146-B0A7-C19B5BBC5394}" type="datetimeFigureOut">
              <a:rPr lang="fr-FR" smtClean="0"/>
              <a:t>04/03/2026</a:t>
            </a:fld>
            <a:endParaRPr lang="fr-FR"/>
          </a:p>
        </p:txBody>
      </p:sp>
      <p:sp>
        <p:nvSpPr>
          <p:cNvPr id="5" name="Espace réservé du pied de page 4">
            <a:extLst>
              <a:ext uri="{FF2B5EF4-FFF2-40B4-BE49-F238E27FC236}">
                <a16:creationId xmlns:a16="http://schemas.microsoft.com/office/drawing/2014/main" id="{F8A4A096-6916-8A1E-8CF4-0598270B44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B4BA33E-B03D-9B06-3274-2404DA0D0E2D}"/>
              </a:ext>
            </a:extLst>
          </p:cNvPr>
          <p:cNvSpPr>
            <a:spLocks noGrp="1"/>
          </p:cNvSpPr>
          <p:nvPr>
            <p:ph type="sldNum" sz="quarter" idx="12"/>
          </p:nvPr>
        </p:nvSpPr>
        <p:spPr/>
        <p:txBody>
          <a:bodyPr/>
          <a:lstStyle/>
          <a:p>
            <a:fld id="{9C9DF391-5B7C-A349-82FA-22E51813C9CE}" type="slidenum">
              <a:rPr lang="fr-FR" smtClean="0"/>
              <a:t>‹N°›</a:t>
            </a:fld>
            <a:endParaRPr lang="fr-FR"/>
          </a:p>
        </p:txBody>
      </p:sp>
    </p:spTree>
    <p:extLst>
      <p:ext uri="{BB962C8B-B14F-4D97-AF65-F5344CB8AC3E}">
        <p14:creationId xmlns:p14="http://schemas.microsoft.com/office/powerpoint/2010/main" val="74201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E8CA778-73E9-4916-9063-7B86311A91F0}" type="datetimeFigureOut">
              <a:rPr lang="en-US" smtClean="0"/>
              <a:t>3/4/2026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3AC68625-D881-4009-8641-654E3C9CF3FB}" type="slidenum">
              <a:rPr lang="en-US" smtClean="0"/>
              <a:t>‹N°›</a:t>
            </a:fld>
            <a:endParaRPr lang="en-US"/>
          </a:p>
        </p:txBody>
      </p:sp>
    </p:spTree>
    <p:extLst>
      <p:ext uri="{BB962C8B-B14F-4D97-AF65-F5344CB8AC3E}">
        <p14:creationId xmlns:p14="http://schemas.microsoft.com/office/powerpoint/2010/main" val="296452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3E8CA778-73E9-4916-9063-7B86311A91F0}" type="datetimeFigureOut">
              <a:rPr lang="en-US" smtClean="0"/>
              <a:t>3/4/2026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AC68625-D881-4009-8641-654E3C9CF3FB}" type="slidenum">
              <a:rPr lang="en-US" smtClean="0"/>
              <a:t>‹N°›</a:t>
            </a:fld>
            <a:endParaRPr lang="en-US"/>
          </a:p>
        </p:txBody>
      </p:sp>
    </p:spTree>
    <p:extLst>
      <p:ext uri="{BB962C8B-B14F-4D97-AF65-F5344CB8AC3E}">
        <p14:creationId xmlns:p14="http://schemas.microsoft.com/office/powerpoint/2010/main" val="1096797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3E8CA778-73E9-4916-9063-7B86311A91F0}" type="datetimeFigureOut">
              <a:rPr lang="en-US" smtClean="0"/>
              <a:t>3/4/2026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AC68625-D881-4009-8641-654E3C9CF3FB}" type="slidenum">
              <a:rPr lang="en-US" smtClean="0"/>
              <a:t>‹N°›</a:t>
            </a:fld>
            <a:endParaRPr lang="en-US"/>
          </a:p>
        </p:txBody>
      </p:sp>
    </p:spTree>
    <p:extLst>
      <p:ext uri="{BB962C8B-B14F-4D97-AF65-F5344CB8AC3E}">
        <p14:creationId xmlns:p14="http://schemas.microsoft.com/office/powerpoint/2010/main" val="56084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C6641D-F0F1-783E-006F-E885F63B806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3DCB38A-1E6E-8ADD-C48C-28C8210125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7FBBDEE-67FC-FAFD-66C0-7880B7E7DE59}"/>
              </a:ext>
            </a:extLst>
          </p:cNvPr>
          <p:cNvSpPr>
            <a:spLocks noGrp="1"/>
          </p:cNvSpPr>
          <p:nvPr>
            <p:ph type="dt" sz="half" idx="10"/>
          </p:nvPr>
        </p:nvSpPr>
        <p:spPr/>
        <p:txBody>
          <a:bodyPr/>
          <a:lstStyle/>
          <a:p>
            <a:fld id="{58D0C3A9-3624-A146-B0A7-C19B5BBC5394}" type="datetimeFigureOut">
              <a:rPr lang="fr-FR" smtClean="0"/>
              <a:t>04/03/2026</a:t>
            </a:fld>
            <a:endParaRPr lang="fr-FR"/>
          </a:p>
        </p:txBody>
      </p:sp>
      <p:sp>
        <p:nvSpPr>
          <p:cNvPr id="5" name="Espace réservé du pied de page 4">
            <a:extLst>
              <a:ext uri="{FF2B5EF4-FFF2-40B4-BE49-F238E27FC236}">
                <a16:creationId xmlns:a16="http://schemas.microsoft.com/office/drawing/2014/main" id="{784F17C5-62AC-58A8-D563-B17F02C96F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A2FEE7F-9262-8C6E-1ACE-0DE367E3366F}"/>
              </a:ext>
            </a:extLst>
          </p:cNvPr>
          <p:cNvSpPr>
            <a:spLocks noGrp="1"/>
          </p:cNvSpPr>
          <p:nvPr>
            <p:ph type="sldNum" sz="quarter" idx="12"/>
          </p:nvPr>
        </p:nvSpPr>
        <p:spPr/>
        <p:txBody>
          <a:bodyPr/>
          <a:lstStyle/>
          <a:p>
            <a:fld id="{9C9DF391-5B7C-A349-82FA-22E51813C9CE}" type="slidenum">
              <a:rPr lang="fr-FR" smtClean="0"/>
              <a:t>‹N°›</a:t>
            </a:fld>
            <a:endParaRPr lang="fr-FR"/>
          </a:p>
        </p:txBody>
      </p:sp>
    </p:spTree>
    <p:extLst>
      <p:ext uri="{BB962C8B-B14F-4D97-AF65-F5344CB8AC3E}">
        <p14:creationId xmlns:p14="http://schemas.microsoft.com/office/powerpoint/2010/main" val="233207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3A3751-429B-6C39-9932-EBCC5F30F4A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D04383C-0D8D-458D-0ED4-E0EDD57EA69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4A9F5B6-D100-7D91-8528-C68AAE0D4A2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029EF32-4F13-CFCE-1032-F69287CA464C}"/>
              </a:ext>
            </a:extLst>
          </p:cNvPr>
          <p:cNvSpPr>
            <a:spLocks noGrp="1"/>
          </p:cNvSpPr>
          <p:nvPr>
            <p:ph type="dt" sz="half" idx="10"/>
          </p:nvPr>
        </p:nvSpPr>
        <p:spPr/>
        <p:txBody>
          <a:bodyPr/>
          <a:lstStyle/>
          <a:p>
            <a:fld id="{58D0C3A9-3624-A146-B0A7-C19B5BBC5394}" type="datetimeFigureOut">
              <a:rPr lang="fr-FR" smtClean="0"/>
              <a:t>04/03/2026</a:t>
            </a:fld>
            <a:endParaRPr lang="fr-FR"/>
          </a:p>
        </p:txBody>
      </p:sp>
      <p:sp>
        <p:nvSpPr>
          <p:cNvPr id="6" name="Espace réservé du pied de page 5">
            <a:extLst>
              <a:ext uri="{FF2B5EF4-FFF2-40B4-BE49-F238E27FC236}">
                <a16:creationId xmlns:a16="http://schemas.microsoft.com/office/drawing/2014/main" id="{3EADBF93-D503-7C4A-718D-115B567EF29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4E49533-0C5F-A001-20EA-838149042A5C}"/>
              </a:ext>
            </a:extLst>
          </p:cNvPr>
          <p:cNvSpPr>
            <a:spLocks noGrp="1"/>
          </p:cNvSpPr>
          <p:nvPr>
            <p:ph type="sldNum" sz="quarter" idx="12"/>
          </p:nvPr>
        </p:nvSpPr>
        <p:spPr/>
        <p:txBody>
          <a:bodyPr/>
          <a:lstStyle/>
          <a:p>
            <a:fld id="{9C9DF391-5B7C-A349-82FA-22E51813C9CE}" type="slidenum">
              <a:rPr lang="fr-FR" smtClean="0"/>
              <a:t>‹N°›</a:t>
            </a:fld>
            <a:endParaRPr lang="fr-FR"/>
          </a:p>
        </p:txBody>
      </p:sp>
    </p:spTree>
    <p:extLst>
      <p:ext uri="{BB962C8B-B14F-4D97-AF65-F5344CB8AC3E}">
        <p14:creationId xmlns:p14="http://schemas.microsoft.com/office/powerpoint/2010/main" val="995324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69ED83-6457-E178-87DA-1DD8C54538E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25694A5-CD96-FA16-D0A6-71D4B7342A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DE8CCBC-8505-22B0-829A-FA077E31ACA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542EA21-381D-3F91-E683-93125A7A4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8E2F0B9-5603-CFC8-0AD3-1098635DF4D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CF1426C-0E94-740A-CCBC-3DD51DB06729}"/>
              </a:ext>
            </a:extLst>
          </p:cNvPr>
          <p:cNvSpPr>
            <a:spLocks noGrp="1"/>
          </p:cNvSpPr>
          <p:nvPr>
            <p:ph type="dt" sz="half" idx="10"/>
          </p:nvPr>
        </p:nvSpPr>
        <p:spPr/>
        <p:txBody>
          <a:bodyPr/>
          <a:lstStyle/>
          <a:p>
            <a:fld id="{58D0C3A9-3624-A146-B0A7-C19B5BBC5394}" type="datetimeFigureOut">
              <a:rPr lang="fr-FR" smtClean="0"/>
              <a:t>04/03/2026</a:t>
            </a:fld>
            <a:endParaRPr lang="fr-FR"/>
          </a:p>
        </p:txBody>
      </p:sp>
      <p:sp>
        <p:nvSpPr>
          <p:cNvPr id="8" name="Espace réservé du pied de page 7">
            <a:extLst>
              <a:ext uri="{FF2B5EF4-FFF2-40B4-BE49-F238E27FC236}">
                <a16:creationId xmlns:a16="http://schemas.microsoft.com/office/drawing/2014/main" id="{AC000141-CEBA-83B8-0C2D-2E363361295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A8FE7F9-D5C5-7C27-D9F4-234106EDBD1A}"/>
              </a:ext>
            </a:extLst>
          </p:cNvPr>
          <p:cNvSpPr>
            <a:spLocks noGrp="1"/>
          </p:cNvSpPr>
          <p:nvPr>
            <p:ph type="sldNum" sz="quarter" idx="12"/>
          </p:nvPr>
        </p:nvSpPr>
        <p:spPr/>
        <p:txBody>
          <a:bodyPr/>
          <a:lstStyle/>
          <a:p>
            <a:fld id="{9C9DF391-5B7C-A349-82FA-22E51813C9CE}" type="slidenum">
              <a:rPr lang="fr-FR" smtClean="0"/>
              <a:t>‹N°›</a:t>
            </a:fld>
            <a:endParaRPr lang="fr-FR"/>
          </a:p>
        </p:txBody>
      </p:sp>
    </p:spTree>
    <p:extLst>
      <p:ext uri="{BB962C8B-B14F-4D97-AF65-F5344CB8AC3E}">
        <p14:creationId xmlns:p14="http://schemas.microsoft.com/office/powerpoint/2010/main" val="1460038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E672D-CB56-E52F-04EA-7011EFC3B54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19632BE-F7D2-E76A-9473-29E4A228BD19}"/>
              </a:ext>
            </a:extLst>
          </p:cNvPr>
          <p:cNvSpPr>
            <a:spLocks noGrp="1"/>
          </p:cNvSpPr>
          <p:nvPr>
            <p:ph type="dt" sz="half" idx="10"/>
          </p:nvPr>
        </p:nvSpPr>
        <p:spPr/>
        <p:txBody>
          <a:bodyPr/>
          <a:lstStyle/>
          <a:p>
            <a:fld id="{58D0C3A9-3624-A146-B0A7-C19B5BBC5394}" type="datetimeFigureOut">
              <a:rPr lang="fr-FR" smtClean="0"/>
              <a:t>04/03/2026</a:t>
            </a:fld>
            <a:endParaRPr lang="fr-FR"/>
          </a:p>
        </p:txBody>
      </p:sp>
      <p:sp>
        <p:nvSpPr>
          <p:cNvPr id="4" name="Espace réservé du pied de page 3">
            <a:extLst>
              <a:ext uri="{FF2B5EF4-FFF2-40B4-BE49-F238E27FC236}">
                <a16:creationId xmlns:a16="http://schemas.microsoft.com/office/drawing/2014/main" id="{1A7DF4DA-5EEB-A966-1CE1-FAEF4FFC1A6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93E4F44-54C0-99D0-8157-D7C0508637B7}"/>
              </a:ext>
            </a:extLst>
          </p:cNvPr>
          <p:cNvSpPr>
            <a:spLocks noGrp="1"/>
          </p:cNvSpPr>
          <p:nvPr>
            <p:ph type="sldNum" sz="quarter" idx="12"/>
          </p:nvPr>
        </p:nvSpPr>
        <p:spPr/>
        <p:txBody>
          <a:bodyPr/>
          <a:lstStyle/>
          <a:p>
            <a:fld id="{9C9DF391-5B7C-A349-82FA-22E51813C9CE}" type="slidenum">
              <a:rPr lang="fr-FR" smtClean="0"/>
              <a:t>‹N°›</a:t>
            </a:fld>
            <a:endParaRPr lang="fr-FR"/>
          </a:p>
        </p:txBody>
      </p:sp>
    </p:spTree>
    <p:extLst>
      <p:ext uri="{BB962C8B-B14F-4D97-AF65-F5344CB8AC3E}">
        <p14:creationId xmlns:p14="http://schemas.microsoft.com/office/powerpoint/2010/main" val="155732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AD5B602-2580-E6E3-5FCD-94573A0D84CA}"/>
              </a:ext>
            </a:extLst>
          </p:cNvPr>
          <p:cNvSpPr>
            <a:spLocks noGrp="1"/>
          </p:cNvSpPr>
          <p:nvPr>
            <p:ph type="dt" sz="half" idx="10"/>
          </p:nvPr>
        </p:nvSpPr>
        <p:spPr/>
        <p:txBody>
          <a:bodyPr/>
          <a:lstStyle/>
          <a:p>
            <a:fld id="{58D0C3A9-3624-A146-B0A7-C19B5BBC5394}" type="datetimeFigureOut">
              <a:rPr lang="fr-FR" smtClean="0"/>
              <a:t>04/03/2026</a:t>
            </a:fld>
            <a:endParaRPr lang="fr-FR"/>
          </a:p>
        </p:txBody>
      </p:sp>
      <p:sp>
        <p:nvSpPr>
          <p:cNvPr id="3" name="Espace réservé du pied de page 2">
            <a:extLst>
              <a:ext uri="{FF2B5EF4-FFF2-40B4-BE49-F238E27FC236}">
                <a16:creationId xmlns:a16="http://schemas.microsoft.com/office/drawing/2014/main" id="{9A36C54D-4E81-6469-80F5-7116F473F36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53A5C71-5D35-1569-5BE3-8124F14C40F1}"/>
              </a:ext>
            </a:extLst>
          </p:cNvPr>
          <p:cNvSpPr>
            <a:spLocks noGrp="1"/>
          </p:cNvSpPr>
          <p:nvPr>
            <p:ph type="sldNum" sz="quarter" idx="12"/>
          </p:nvPr>
        </p:nvSpPr>
        <p:spPr/>
        <p:txBody>
          <a:bodyPr/>
          <a:lstStyle/>
          <a:p>
            <a:fld id="{9C9DF391-5B7C-A349-82FA-22E51813C9CE}" type="slidenum">
              <a:rPr lang="fr-FR" smtClean="0"/>
              <a:t>‹N°›</a:t>
            </a:fld>
            <a:endParaRPr lang="fr-FR"/>
          </a:p>
        </p:txBody>
      </p:sp>
    </p:spTree>
    <p:extLst>
      <p:ext uri="{BB962C8B-B14F-4D97-AF65-F5344CB8AC3E}">
        <p14:creationId xmlns:p14="http://schemas.microsoft.com/office/powerpoint/2010/main" val="206464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14F106-7EDF-E6E2-E061-1740770BFCD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44EF130-E784-370C-DDC1-2F70A20DC5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96D20BE-23E4-50EB-BBF8-114828D528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E90BD4-0F44-3D4A-2B7C-B5E73D1D2527}"/>
              </a:ext>
            </a:extLst>
          </p:cNvPr>
          <p:cNvSpPr>
            <a:spLocks noGrp="1"/>
          </p:cNvSpPr>
          <p:nvPr>
            <p:ph type="dt" sz="half" idx="10"/>
          </p:nvPr>
        </p:nvSpPr>
        <p:spPr/>
        <p:txBody>
          <a:bodyPr/>
          <a:lstStyle/>
          <a:p>
            <a:fld id="{58D0C3A9-3624-A146-B0A7-C19B5BBC5394}" type="datetimeFigureOut">
              <a:rPr lang="fr-FR" smtClean="0"/>
              <a:t>04/03/2026</a:t>
            </a:fld>
            <a:endParaRPr lang="fr-FR"/>
          </a:p>
        </p:txBody>
      </p:sp>
      <p:sp>
        <p:nvSpPr>
          <p:cNvPr id="6" name="Espace réservé du pied de page 5">
            <a:extLst>
              <a:ext uri="{FF2B5EF4-FFF2-40B4-BE49-F238E27FC236}">
                <a16:creationId xmlns:a16="http://schemas.microsoft.com/office/drawing/2014/main" id="{0BDF93D0-9BCA-2498-C0DC-50A65B6002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F34884B-C438-C266-D908-CFC9ED12AD8E}"/>
              </a:ext>
            </a:extLst>
          </p:cNvPr>
          <p:cNvSpPr>
            <a:spLocks noGrp="1"/>
          </p:cNvSpPr>
          <p:nvPr>
            <p:ph type="sldNum" sz="quarter" idx="12"/>
          </p:nvPr>
        </p:nvSpPr>
        <p:spPr/>
        <p:txBody>
          <a:bodyPr/>
          <a:lstStyle/>
          <a:p>
            <a:fld id="{9C9DF391-5B7C-A349-82FA-22E51813C9CE}" type="slidenum">
              <a:rPr lang="fr-FR" smtClean="0"/>
              <a:t>‹N°›</a:t>
            </a:fld>
            <a:endParaRPr lang="fr-FR"/>
          </a:p>
        </p:txBody>
      </p:sp>
    </p:spTree>
    <p:extLst>
      <p:ext uri="{BB962C8B-B14F-4D97-AF65-F5344CB8AC3E}">
        <p14:creationId xmlns:p14="http://schemas.microsoft.com/office/powerpoint/2010/main" val="3704028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66A1A5-02A0-D972-0618-F46ECEC96C3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587FF24-41C8-C09F-5150-B3BBAD0F6F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321CE10-6E7F-2095-428A-9F8156224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63CF779-351C-D4B2-C422-60CDB56A7A54}"/>
              </a:ext>
            </a:extLst>
          </p:cNvPr>
          <p:cNvSpPr>
            <a:spLocks noGrp="1"/>
          </p:cNvSpPr>
          <p:nvPr>
            <p:ph type="dt" sz="half" idx="10"/>
          </p:nvPr>
        </p:nvSpPr>
        <p:spPr/>
        <p:txBody>
          <a:bodyPr/>
          <a:lstStyle/>
          <a:p>
            <a:fld id="{58D0C3A9-3624-A146-B0A7-C19B5BBC5394}" type="datetimeFigureOut">
              <a:rPr lang="fr-FR" smtClean="0"/>
              <a:t>04/03/2026</a:t>
            </a:fld>
            <a:endParaRPr lang="fr-FR"/>
          </a:p>
        </p:txBody>
      </p:sp>
      <p:sp>
        <p:nvSpPr>
          <p:cNvPr id="6" name="Espace réservé du pied de page 5">
            <a:extLst>
              <a:ext uri="{FF2B5EF4-FFF2-40B4-BE49-F238E27FC236}">
                <a16:creationId xmlns:a16="http://schemas.microsoft.com/office/drawing/2014/main" id="{4260754F-0D4C-1B81-50FD-061739BC0A1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F1D745-1A39-6ED8-938C-B94DF9002306}"/>
              </a:ext>
            </a:extLst>
          </p:cNvPr>
          <p:cNvSpPr>
            <a:spLocks noGrp="1"/>
          </p:cNvSpPr>
          <p:nvPr>
            <p:ph type="sldNum" sz="quarter" idx="12"/>
          </p:nvPr>
        </p:nvSpPr>
        <p:spPr/>
        <p:txBody>
          <a:bodyPr/>
          <a:lstStyle/>
          <a:p>
            <a:fld id="{9C9DF391-5B7C-A349-82FA-22E51813C9CE}" type="slidenum">
              <a:rPr lang="fr-FR" smtClean="0"/>
              <a:t>‹N°›</a:t>
            </a:fld>
            <a:endParaRPr lang="fr-FR"/>
          </a:p>
        </p:txBody>
      </p:sp>
    </p:spTree>
    <p:extLst>
      <p:ext uri="{BB962C8B-B14F-4D97-AF65-F5344CB8AC3E}">
        <p14:creationId xmlns:p14="http://schemas.microsoft.com/office/powerpoint/2010/main" val="300997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B865569-DBAF-00E6-9D22-89E78CD47A47}"/>
              </a:ext>
            </a:extLst>
          </p:cNvPr>
          <p:cNvSpPr>
            <a:spLocks noGrp="1"/>
          </p:cNvSpPr>
          <p:nvPr>
            <p:ph type="title"/>
          </p:nvPr>
        </p:nvSpPr>
        <p:spPr>
          <a:xfrm>
            <a:off x="838200" y="256483"/>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E6A1F22-02E8-2733-D203-31AB14893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02F43D5-1441-6F7B-3F53-11E103B60A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0C3A9-3624-A146-B0A7-C19B5BBC5394}" type="datetimeFigureOut">
              <a:rPr lang="fr-FR" smtClean="0"/>
              <a:t>04/03/2026</a:t>
            </a:fld>
            <a:endParaRPr lang="fr-FR"/>
          </a:p>
        </p:txBody>
      </p:sp>
      <p:sp>
        <p:nvSpPr>
          <p:cNvPr id="5" name="Espace réservé du pied de page 4">
            <a:extLst>
              <a:ext uri="{FF2B5EF4-FFF2-40B4-BE49-F238E27FC236}">
                <a16:creationId xmlns:a16="http://schemas.microsoft.com/office/drawing/2014/main" id="{CDB896C5-4843-2844-B5B4-FBE458FEC9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B87D39B-CD93-CA77-548C-E6D32F5859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DF391-5B7C-A349-82FA-22E51813C9CE}" type="slidenum">
              <a:rPr lang="fr-FR" smtClean="0"/>
              <a:t>‹N°›</a:t>
            </a:fld>
            <a:endParaRPr lang="fr-FR"/>
          </a:p>
        </p:txBody>
      </p:sp>
    </p:spTree>
    <p:extLst>
      <p:ext uri="{BB962C8B-B14F-4D97-AF65-F5344CB8AC3E}">
        <p14:creationId xmlns:p14="http://schemas.microsoft.com/office/powerpoint/2010/main" val="3121810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CA778-73E9-4916-9063-7B86311A91F0}" type="datetimeFigureOut">
              <a:rPr lang="en-US" smtClean="0"/>
              <a:t>3/4/2026</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68625-D881-4009-8641-654E3C9CF3FB}" type="slidenum">
              <a:rPr lang="en-US" smtClean="0"/>
              <a:t>‹N°›</a:t>
            </a:fld>
            <a:endParaRPr lang="en-US"/>
          </a:p>
        </p:txBody>
      </p:sp>
    </p:spTree>
    <p:extLst>
      <p:ext uri="{BB962C8B-B14F-4D97-AF65-F5344CB8AC3E}">
        <p14:creationId xmlns:p14="http://schemas.microsoft.com/office/powerpoint/2010/main" val="3712637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636" y="4377091"/>
            <a:ext cx="2645747" cy="1401876"/>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503" y="4450344"/>
            <a:ext cx="2501475" cy="932705"/>
          </a:xfrm>
          <a:prstGeom prst="rect">
            <a:avLst/>
          </a:prstGeom>
        </p:spPr>
      </p:pic>
      <p:sp>
        <p:nvSpPr>
          <p:cNvPr id="5" name="Rectangle 4"/>
          <p:cNvSpPr/>
          <p:nvPr/>
        </p:nvSpPr>
        <p:spPr>
          <a:xfrm>
            <a:off x="0" y="6678103"/>
            <a:ext cx="12192000" cy="699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5421" y="0"/>
            <a:ext cx="4114800" cy="3103124"/>
          </a:xfrm>
          <a:prstGeom prst="rect">
            <a:avLst/>
          </a:prstGeom>
        </p:spPr>
      </p:pic>
      <p:sp>
        <p:nvSpPr>
          <p:cNvPr id="8" name="ZoneTexte 7"/>
          <p:cNvSpPr txBox="1"/>
          <p:nvPr/>
        </p:nvSpPr>
        <p:spPr>
          <a:xfrm>
            <a:off x="1352146" y="3009997"/>
            <a:ext cx="9338552" cy="523220"/>
          </a:xfrm>
          <a:prstGeom prst="rect">
            <a:avLst/>
          </a:prstGeom>
          <a:noFill/>
        </p:spPr>
        <p:txBody>
          <a:bodyPr wrap="square" rtlCol="0">
            <a:spAutoFit/>
          </a:bodyPr>
          <a:lstStyle/>
          <a:p>
            <a:pPr algn="ctr"/>
            <a:r>
              <a:rPr lang="en-US" sz="2800" dirty="0">
                <a:solidFill>
                  <a:schemeClr val="bg2">
                    <a:lumMod val="10000"/>
                  </a:schemeClr>
                </a:solidFill>
                <a:latin typeface="Garamond" panose="02020404030301010803" pitchFamily="18" charset="0"/>
              </a:rPr>
              <a:t>Accompagnement </a:t>
            </a:r>
            <a:r>
              <a:rPr lang="en-US" sz="2800">
                <a:solidFill>
                  <a:schemeClr val="bg2">
                    <a:lumMod val="10000"/>
                  </a:schemeClr>
                </a:solidFill>
                <a:latin typeface="Garamond" panose="02020404030301010803" pitchFamily="18" charset="0"/>
              </a:rPr>
              <a:t>aux études </a:t>
            </a:r>
            <a:r>
              <a:rPr lang="en-US" sz="2800" dirty="0">
                <a:solidFill>
                  <a:schemeClr val="bg2">
                    <a:lumMod val="10000"/>
                  </a:schemeClr>
                </a:solidFill>
                <a:latin typeface="Garamond" panose="02020404030301010803" pitchFamily="18" charset="0"/>
              </a:rPr>
              <a:t>à</a:t>
            </a:r>
            <a:r>
              <a:rPr lang="en-US" sz="2800">
                <a:solidFill>
                  <a:schemeClr val="bg2">
                    <a:lumMod val="10000"/>
                  </a:schemeClr>
                </a:solidFill>
                <a:latin typeface="Garamond" panose="02020404030301010803" pitchFamily="18" charset="0"/>
              </a:rPr>
              <a:t> </a:t>
            </a:r>
            <a:r>
              <a:rPr lang="en-US" sz="2800" dirty="0">
                <a:solidFill>
                  <a:schemeClr val="bg2">
                    <a:lumMod val="10000"/>
                  </a:schemeClr>
                </a:solidFill>
                <a:latin typeface="Garamond" panose="02020404030301010803" pitchFamily="18" charset="0"/>
              </a:rPr>
              <a:t>l’international</a:t>
            </a:r>
          </a:p>
        </p:txBody>
      </p:sp>
      <p:sp>
        <p:nvSpPr>
          <p:cNvPr id="9" name="Rectangle 8"/>
          <p:cNvSpPr/>
          <p:nvPr/>
        </p:nvSpPr>
        <p:spPr>
          <a:xfrm>
            <a:off x="1" y="6798514"/>
            <a:ext cx="12192000" cy="12758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p:cNvSpPr txBox="1"/>
          <p:nvPr/>
        </p:nvSpPr>
        <p:spPr>
          <a:xfrm>
            <a:off x="6318847" y="5410056"/>
            <a:ext cx="3657600" cy="276999"/>
          </a:xfrm>
          <a:prstGeom prst="rect">
            <a:avLst/>
          </a:prstGeom>
          <a:noFill/>
        </p:spPr>
        <p:txBody>
          <a:bodyPr wrap="square" rtlCol="0">
            <a:spAutoFit/>
          </a:bodyPr>
          <a:lstStyle/>
          <a:p>
            <a:pPr algn="ctr"/>
            <a:r>
              <a:rPr lang="fr-FR" sz="1200" dirty="0">
                <a:solidFill>
                  <a:schemeClr val="accent4">
                    <a:lumMod val="75000"/>
                  </a:schemeClr>
                </a:solidFill>
                <a:latin typeface="Garamond" panose="02020404030301010803" pitchFamily="18" charset="0"/>
              </a:rPr>
              <a:t>Le service d’orientation et d’innovation professionnelle</a:t>
            </a:r>
            <a:endParaRPr lang="en-US" sz="1200" dirty="0">
              <a:solidFill>
                <a:schemeClr val="accent4">
                  <a:lumMod val="75000"/>
                </a:schemeClr>
              </a:solidFill>
              <a:latin typeface="Garamond" panose="02020404030301010803" pitchFamily="18" charset="0"/>
            </a:endParaRPr>
          </a:p>
        </p:txBody>
      </p:sp>
      <p:cxnSp>
        <p:nvCxnSpPr>
          <p:cNvPr id="13" name="Connecteur droit 12"/>
          <p:cNvCxnSpPr/>
          <p:nvPr/>
        </p:nvCxnSpPr>
        <p:spPr>
          <a:xfrm flipH="1">
            <a:off x="3297676" y="3009997"/>
            <a:ext cx="586577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2991989" y="3666385"/>
            <a:ext cx="5632314" cy="19456"/>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5792821" y="4377091"/>
            <a:ext cx="15325" cy="11989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7024835" y="5739620"/>
            <a:ext cx="2704289"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439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73DE392D-DD2D-9D4E-4187-D0B97E31B069}"/>
              </a:ext>
            </a:extLst>
          </p:cNvPr>
          <p:cNvSpPr>
            <a:spLocks noGrp="1"/>
          </p:cNvSpPr>
          <p:nvPr>
            <p:ph type="subTitle" idx="1"/>
          </p:nvPr>
        </p:nvSpPr>
        <p:spPr>
          <a:xfrm>
            <a:off x="1524000" y="1103968"/>
            <a:ext cx="9144000" cy="4298795"/>
          </a:xfrm>
        </p:spPr>
        <p:txBody>
          <a:bodyPr>
            <a:noAutofit/>
          </a:bodyPr>
          <a:lstStyle/>
          <a:p>
            <a:pPr algn="just">
              <a:spcBef>
                <a:spcPts val="0"/>
              </a:spcBef>
            </a:pPr>
            <a:r>
              <a:rPr lang="fr-FR" sz="1800" b="1" dirty="0">
                <a:solidFill>
                  <a:srgbClr val="FF0000"/>
                </a:solidFill>
                <a:effectLst/>
                <a:latin typeface="Garamond" panose="02020404030301010803" pitchFamily="18" charset="0"/>
                <a:ea typeface="Times New Roman" panose="02020603050405020304" pitchFamily="18" charset="0"/>
              </a:rPr>
              <a:t>4. PROCÉDURE CONSULAIRE</a:t>
            </a:r>
            <a:endParaRPr lang="fr-FR" sz="1800" dirty="0">
              <a:solidFill>
                <a:srgbClr val="002060"/>
              </a:solidFill>
              <a:effectLst/>
              <a:latin typeface="Garamond" panose="02020404030301010803" pitchFamily="18" charset="0"/>
              <a:ea typeface="Times New Roman" panose="02020603050405020304" pitchFamily="18" charset="0"/>
            </a:endParaRPr>
          </a:p>
          <a:p>
            <a:pPr algn="just">
              <a:spcBef>
                <a:spcPts val="0"/>
              </a:spcBef>
            </a:pPr>
            <a:r>
              <a:rPr lang="fr-FR" sz="1800" dirty="0">
                <a:solidFill>
                  <a:srgbClr val="002060"/>
                </a:solidFill>
                <a:effectLst/>
                <a:latin typeface="Garamond" panose="02020404030301010803" pitchFamily="18" charset="0"/>
                <a:ea typeface="Times New Roman" panose="02020603050405020304" pitchFamily="18" charset="0"/>
              </a:rPr>
              <a:t>- Constitution et soumission du dossier consulaire</a:t>
            </a:r>
          </a:p>
          <a:p>
            <a:pPr algn="just">
              <a:spcBef>
                <a:spcPts val="0"/>
              </a:spcBef>
            </a:pPr>
            <a:r>
              <a:rPr lang="fr-FR" sz="1800" dirty="0">
                <a:solidFill>
                  <a:srgbClr val="002060"/>
                </a:solidFill>
                <a:effectLst/>
                <a:latin typeface="Garamond" panose="02020404030301010803" pitchFamily="18" charset="0"/>
                <a:ea typeface="Times New Roman" panose="02020603050405020304" pitchFamily="18" charset="0"/>
              </a:rPr>
              <a:t>- Demande de visa</a:t>
            </a:r>
          </a:p>
          <a:p>
            <a:pPr algn="just">
              <a:spcBef>
                <a:spcPts val="0"/>
              </a:spcBef>
            </a:pPr>
            <a:endParaRPr lang="fr-FR" sz="1800" dirty="0">
              <a:solidFill>
                <a:srgbClr val="002060"/>
              </a:solidFill>
              <a:effectLst/>
              <a:latin typeface="Garamond" panose="02020404030301010803" pitchFamily="18" charset="0"/>
              <a:ea typeface="Times New Roman" panose="02020603050405020304" pitchFamily="18" charset="0"/>
            </a:endParaRPr>
          </a:p>
          <a:p>
            <a:pPr algn="just">
              <a:spcBef>
                <a:spcPts val="0"/>
              </a:spcBef>
            </a:pPr>
            <a:r>
              <a:rPr lang="fr-FR" sz="1800" dirty="0">
                <a:solidFill>
                  <a:srgbClr val="002060"/>
                </a:solidFill>
                <a:effectLst/>
                <a:latin typeface="Garamond" panose="02020404030301010803" pitchFamily="18" charset="0"/>
                <a:ea typeface="Times New Roman" panose="02020603050405020304" pitchFamily="18" charset="0"/>
              </a:rPr>
              <a:t> </a:t>
            </a:r>
          </a:p>
          <a:p>
            <a:pPr algn="just">
              <a:spcBef>
                <a:spcPts val="0"/>
              </a:spcBef>
            </a:pPr>
            <a:r>
              <a:rPr lang="fr-FR" sz="1800" b="1" dirty="0">
                <a:solidFill>
                  <a:srgbClr val="FF0000"/>
                </a:solidFill>
                <a:latin typeface="Garamond" panose="02020404030301010803" pitchFamily="18" charset="0"/>
                <a:ea typeface="Times New Roman" panose="02020603050405020304" pitchFamily="18" charset="0"/>
              </a:rPr>
              <a:t>5. </a:t>
            </a:r>
            <a:r>
              <a:rPr lang="fr-FR" sz="1800" b="1" dirty="0">
                <a:solidFill>
                  <a:srgbClr val="FF0000"/>
                </a:solidFill>
                <a:effectLst/>
                <a:latin typeface="Garamond" panose="02020404030301010803" pitchFamily="18" charset="0"/>
                <a:ea typeface="Times New Roman" panose="02020603050405020304" pitchFamily="18" charset="0"/>
              </a:rPr>
              <a:t>ORGANISATION DU DÉPART</a:t>
            </a:r>
          </a:p>
          <a:p>
            <a:pPr algn="just">
              <a:spcBef>
                <a:spcPts val="0"/>
              </a:spcBef>
            </a:pPr>
            <a:r>
              <a:rPr lang="fr-FR" sz="1800" dirty="0">
                <a:solidFill>
                  <a:srgbClr val="002060"/>
                </a:solidFill>
                <a:effectLst/>
                <a:latin typeface="Garamond" panose="02020404030301010803" pitchFamily="18" charset="0"/>
                <a:ea typeface="Times New Roman" panose="02020603050405020304" pitchFamily="18" charset="0"/>
              </a:rPr>
              <a:t>- Recherche</a:t>
            </a:r>
            <a:r>
              <a:rPr lang="en-US" sz="1800" dirty="0">
                <a:solidFill>
                  <a:srgbClr val="002060"/>
                </a:solidFill>
                <a:effectLst/>
                <a:latin typeface="Garamond" panose="02020404030301010803" pitchFamily="18" charset="0"/>
                <a:ea typeface="Times New Roman" panose="02020603050405020304" pitchFamily="18" charset="0"/>
              </a:rPr>
              <a:t>, reservation de logement</a:t>
            </a:r>
          </a:p>
          <a:p>
            <a:pPr algn="just">
              <a:spcBef>
                <a:spcPts val="0"/>
              </a:spcBef>
            </a:pPr>
            <a:r>
              <a:rPr lang="en-US" sz="1800" dirty="0">
                <a:solidFill>
                  <a:srgbClr val="002060"/>
                </a:solidFill>
                <a:latin typeface="Garamond" panose="02020404030301010803" pitchFamily="18" charset="0"/>
                <a:ea typeface="Times New Roman" panose="02020603050405020304" pitchFamily="18" charset="0"/>
              </a:rPr>
              <a:t>- </a:t>
            </a:r>
            <a:r>
              <a:rPr lang="fr-FR" sz="1800" dirty="0">
                <a:solidFill>
                  <a:srgbClr val="002060"/>
                </a:solidFill>
                <a:effectLst/>
                <a:latin typeface="Garamond" panose="02020404030301010803" pitchFamily="18" charset="0"/>
                <a:ea typeface="Times New Roman" panose="02020603050405020304" pitchFamily="18" charset="0"/>
              </a:rPr>
              <a:t>Confirmation de billet d’avion</a:t>
            </a:r>
          </a:p>
          <a:p>
            <a:pPr algn="just">
              <a:spcBef>
                <a:spcPts val="0"/>
              </a:spcBef>
            </a:pPr>
            <a:r>
              <a:rPr lang="fr-FR" sz="1800" dirty="0">
                <a:solidFill>
                  <a:srgbClr val="002060"/>
                </a:solidFill>
                <a:effectLst/>
                <a:latin typeface="Garamond" panose="02020404030301010803" pitchFamily="18" charset="0"/>
                <a:ea typeface="Times New Roman" panose="02020603050405020304" pitchFamily="18" charset="0"/>
              </a:rPr>
              <a:t>- Accueil </a:t>
            </a:r>
            <a:r>
              <a:rPr lang="fr-FR" sz="1800" dirty="0">
                <a:solidFill>
                  <a:srgbClr val="002060"/>
                </a:solidFill>
                <a:latin typeface="Garamond" panose="02020404030301010803" pitchFamily="18" charset="0"/>
              </a:rPr>
              <a:t>à</a:t>
            </a:r>
            <a:r>
              <a:rPr lang="fr-FR" sz="1800" dirty="0">
                <a:solidFill>
                  <a:srgbClr val="002060"/>
                </a:solidFill>
                <a:effectLst/>
                <a:latin typeface="Garamond" panose="02020404030301010803" pitchFamily="18" charset="0"/>
                <a:ea typeface="Times New Roman" panose="02020603050405020304" pitchFamily="18" charset="0"/>
              </a:rPr>
              <a:t> </a:t>
            </a:r>
            <a:r>
              <a:rPr lang="en-US" sz="1800" dirty="0">
                <a:solidFill>
                  <a:srgbClr val="002060"/>
                </a:solidFill>
                <a:effectLst/>
                <a:latin typeface="Garamond" panose="02020404030301010803" pitchFamily="18" charset="0"/>
                <a:ea typeface="Times New Roman" panose="02020603050405020304" pitchFamily="18" charset="0"/>
              </a:rPr>
              <a:t>l’arriv</a:t>
            </a:r>
            <a:r>
              <a:rPr lang="fr-FR" sz="1800" dirty="0">
                <a:solidFill>
                  <a:srgbClr val="002060"/>
                </a:solidFill>
                <a:effectLst/>
                <a:latin typeface="Garamond" panose="02020404030301010803" pitchFamily="18" charset="0"/>
                <a:ea typeface="Times New Roman" panose="02020603050405020304" pitchFamily="18" charset="0"/>
              </a:rPr>
              <a:t>é</a:t>
            </a:r>
            <a:r>
              <a:rPr lang="en-US" sz="1800" dirty="0">
                <a:solidFill>
                  <a:srgbClr val="002060"/>
                </a:solidFill>
                <a:effectLst/>
                <a:latin typeface="Garamond" panose="02020404030301010803" pitchFamily="18" charset="0"/>
                <a:ea typeface="Times New Roman" panose="02020603050405020304" pitchFamily="18" charset="0"/>
              </a:rPr>
              <a:t>e </a:t>
            </a:r>
            <a:endParaRPr lang="fr-FR" sz="1800" dirty="0">
              <a:solidFill>
                <a:srgbClr val="002060"/>
              </a:solidFill>
              <a:effectLst/>
              <a:latin typeface="Garamond" panose="02020404030301010803" pitchFamily="18" charset="0"/>
              <a:ea typeface="Times New Roman" panose="02020603050405020304" pitchFamily="18" charset="0"/>
            </a:endParaRPr>
          </a:p>
          <a:p>
            <a:pPr algn="just">
              <a:spcBef>
                <a:spcPts val="0"/>
              </a:spcBef>
            </a:pPr>
            <a:endParaRPr lang="fr-FR" sz="1800" dirty="0">
              <a:solidFill>
                <a:srgbClr val="002060"/>
              </a:solidFill>
              <a:effectLst/>
              <a:latin typeface="Garamond" panose="02020404030301010803" pitchFamily="18" charset="0"/>
              <a:ea typeface="Times New Roman" panose="02020603050405020304" pitchFamily="18" charset="0"/>
            </a:endParaRPr>
          </a:p>
          <a:p>
            <a:pPr algn="just">
              <a:spcBef>
                <a:spcPts val="0"/>
              </a:spcBef>
            </a:pPr>
            <a:r>
              <a:rPr lang="fr-FR" sz="1800" dirty="0">
                <a:solidFill>
                  <a:srgbClr val="002060"/>
                </a:solidFill>
                <a:effectLst/>
                <a:latin typeface="Garamond" panose="02020404030301010803" pitchFamily="18" charset="0"/>
                <a:ea typeface="Times New Roman" panose="02020603050405020304" pitchFamily="18" charset="0"/>
              </a:rPr>
              <a:t> </a:t>
            </a:r>
          </a:p>
          <a:p>
            <a:pPr algn="just">
              <a:spcBef>
                <a:spcPts val="0"/>
              </a:spcBef>
            </a:pPr>
            <a:r>
              <a:rPr lang="fr-FR" sz="1800" b="1" dirty="0">
                <a:solidFill>
                  <a:srgbClr val="FF0000"/>
                </a:solidFill>
                <a:effectLst/>
                <a:latin typeface="Garamond" panose="02020404030301010803" pitchFamily="18" charset="0"/>
                <a:ea typeface="Times New Roman" panose="02020603050405020304" pitchFamily="18" charset="0"/>
              </a:rPr>
              <a:t>6. SUIVI DURANT LE SÉJOUR</a:t>
            </a:r>
          </a:p>
          <a:p>
            <a:pPr algn="just">
              <a:spcBef>
                <a:spcPts val="0"/>
              </a:spcBef>
            </a:pPr>
            <a:r>
              <a:rPr lang="fr-FR" sz="1800" dirty="0">
                <a:solidFill>
                  <a:srgbClr val="002060"/>
                </a:solidFill>
                <a:effectLst/>
                <a:latin typeface="Garamond" panose="02020404030301010803" pitchFamily="18" charset="0"/>
                <a:ea typeface="Times New Roman" panose="02020603050405020304" pitchFamily="18" charset="0"/>
              </a:rPr>
              <a:t>- Suivi académique</a:t>
            </a:r>
          </a:p>
          <a:p>
            <a:pPr algn="just">
              <a:spcBef>
                <a:spcPts val="0"/>
              </a:spcBef>
            </a:pPr>
            <a:r>
              <a:rPr lang="fr-FR" sz="1800" dirty="0">
                <a:solidFill>
                  <a:srgbClr val="002060"/>
                </a:solidFill>
                <a:effectLst/>
                <a:latin typeface="Garamond" panose="02020404030301010803" pitchFamily="18" charset="0"/>
                <a:ea typeface="Times New Roman" panose="02020603050405020304" pitchFamily="18" charset="0"/>
              </a:rPr>
              <a:t>- Assistance pour faciliter l’intégration</a:t>
            </a:r>
          </a:p>
          <a:p>
            <a:pPr algn="just">
              <a:spcBef>
                <a:spcPts val="0"/>
              </a:spcBef>
            </a:pPr>
            <a:r>
              <a:rPr lang="fr-FR" sz="1800" dirty="0">
                <a:solidFill>
                  <a:srgbClr val="002060"/>
                </a:solidFill>
                <a:effectLst/>
                <a:latin typeface="Garamond" panose="02020404030301010803" pitchFamily="18" charset="0"/>
                <a:ea typeface="Times New Roman" panose="02020603050405020304" pitchFamily="18" charset="0"/>
              </a:rPr>
              <a:t>- Assistance pour les documents administratifs </a:t>
            </a:r>
          </a:p>
          <a:p>
            <a:pPr algn="just">
              <a:spcBef>
                <a:spcPts val="0"/>
              </a:spcBef>
            </a:pPr>
            <a:endParaRPr lang="fr-FR" sz="1400"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3848573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A4870B-777D-36F2-1221-0950A88D6D71}"/>
              </a:ext>
            </a:extLst>
          </p:cNvPr>
          <p:cNvSpPr>
            <a:spLocks noGrp="1"/>
          </p:cNvSpPr>
          <p:nvPr>
            <p:ph type="ctrTitle"/>
          </p:nvPr>
        </p:nvSpPr>
        <p:spPr>
          <a:xfrm>
            <a:off x="1672683" y="321710"/>
            <a:ext cx="9144000" cy="487983"/>
          </a:xfrm>
        </p:spPr>
        <p:txBody>
          <a:bodyPr>
            <a:normAutofit/>
          </a:bodyPr>
          <a:lstStyle/>
          <a:p>
            <a:r>
              <a:rPr lang="fr-FR" sz="2800" dirty="0">
                <a:solidFill>
                  <a:srgbClr val="FF0000"/>
                </a:solidFill>
                <a:latin typeface="Garamond" panose="02020404030301010803" pitchFamily="18" charset="0"/>
              </a:rPr>
              <a:t>5. Nos destinations</a:t>
            </a:r>
            <a:endParaRPr lang="fr-FR" sz="2800" dirty="0"/>
          </a:p>
        </p:txBody>
      </p:sp>
      <p:pic>
        <p:nvPicPr>
          <p:cNvPr id="5" name="Image 4">
            <a:extLst>
              <a:ext uri="{FF2B5EF4-FFF2-40B4-BE49-F238E27FC236}">
                <a16:creationId xmlns:a16="http://schemas.microsoft.com/office/drawing/2014/main" id="{12C1F464-6433-4FB5-B0CD-1FAB26A86F32}"/>
              </a:ext>
            </a:extLst>
          </p:cNvPr>
          <p:cNvPicPr>
            <a:picLocks noChangeAspect="1"/>
          </p:cNvPicPr>
          <p:nvPr/>
        </p:nvPicPr>
        <p:blipFill>
          <a:blip r:embed="rId2"/>
          <a:stretch>
            <a:fillRect/>
          </a:stretch>
        </p:blipFill>
        <p:spPr>
          <a:xfrm>
            <a:off x="1346761" y="1416729"/>
            <a:ext cx="2219093" cy="2159154"/>
          </a:xfrm>
          <a:prstGeom prst="rect">
            <a:avLst/>
          </a:prstGeom>
        </p:spPr>
      </p:pic>
      <p:pic>
        <p:nvPicPr>
          <p:cNvPr id="7" name="Image 6">
            <a:extLst>
              <a:ext uri="{FF2B5EF4-FFF2-40B4-BE49-F238E27FC236}">
                <a16:creationId xmlns:a16="http://schemas.microsoft.com/office/drawing/2014/main" id="{DC8FD5E1-C91F-3D2B-1FDC-624254833F49}"/>
              </a:ext>
            </a:extLst>
          </p:cNvPr>
          <p:cNvPicPr>
            <a:picLocks noChangeAspect="1"/>
          </p:cNvPicPr>
          <p:nvPr/>
        </p:nvPicPr>
        <p:blipFill>
          <a:blip r:embed="rId3"/>
          <a:stretch>
            <a:fillRect/>
          </a:stretch>
        </p:blipFill>
        <p:spPr>
          <a:xfrm>
            <a:off x="5067337" y="1416729"/>
            <a:ext cx="2354691" cy="2159154"/>
          </a:xfrm>
          <a:prstGeom prst="rect">
            <a:avLst/>
          </a:prstGeom>
        </p:spPr>
      </p:pic>
      <p:pic>
        <p:nvPicPr>
          <p:cNvPr id="9" name="Image 8">
            <a:extLst>
              <a:ext uri="{FF2B5EF4-FFF2-40B4-BE49-F238E27FC236}">
                <a16:creationId xmlns:a16="http://schemas.microsoft.com/office/drawing/2014/main" id="{55C62A9D-F6C7-EB5F-B6B7-9B362E1785DA}"/>
              </a:ext>
            </a:extLst>
          </p:cNvPr>
          <p:cNvPicPr>
            <a:picLocks noChangeAspect="1"/>
          </p:cNvPicPr>
          <p:nvPr/>
        </p:nvPicPr>
        <p:blipFill>
          <a:blip r:embed="rId4"/>
          <a:stretch>
            <a:fillRect/>
          </a:stretch>
        </p:blipFill>
        <p:spPr>
          <a:xfrm>
            <a:off x="9092411" y="1491483"/>
            <a:ext cx="2107319" cy="2084400"/>
          </a:xfrm>
          <a:prstGeom prst="rect">
            <a:avLst/>
          </a:prstGeom>
        </p:spPr>
      </p:pic>
      <p:sp>
        <p:nvSpPr>
          <p:cNvPr id="14" name="ZoneTexte 13">
            <a:extLst>
              <a:ext uri="{FF2B5EF4-FFF2-40B4-BE49-F238E27FC236}">
                <a16:creationId xmlns:a16="http://schemas.microsoft.com/office/drawing/2014/main" id="{82510566-02CB-CAF6-3B60-7B87CDF4D8C9}"/>
              </a:ext>
            </a:extLst>
          </p:cNvPr>
          <p:cNvSpPr txBox="1"/>
          <p:nvPr/>
        </p:nvSpPr>
        <p:spPr>
          <a:xfrm>
            <a:off x="1672683" y="3822977"/>
            <a:ext cx="2219093" cy="307777"/>
          </a:xfrm>
          <a:prstGeom prst="rect">
            <a:avLst/>
          </a:prstGeom>
          <a:noFill/>
        </p:spPr>
        <p:txBody>
          <a:bodyPr wrap="square" rtlCol="0">
            <a:spAutoFit/>
          </a:bodyPr>
          <a:lstStyle/>
          <a:p>
            <a:r>
              <a:rPr lang="fr-FR" sz="1400" b="1" dirty="0">
                <a:solidFill>
                  <a:srgbClr val="FF0000"/>
                </a:solidFill>
                <a:latin typeface="Garamond" panose="02020404030301010803" pitchFamily="18" charset="0"/>
              </a:rPr>
              <a:t>ÉTATS-UNIS</a:t>
            </a:r>
          </a:p>
        </p:txBody>
      </p:sp>
      <p:sp>
        <p:nvSpPr>
          <p:cNvPr id="15" name="ZoneTexte 14">
            <a:extLst>
              <a:ext uri="{FF2B5EF4-FFF2-40B4-BE49-F238E27FC236}">
                <a16:creationId xmlns:a16="http://schemas.microsoft.com/office/drawing/2014/main" id="{C70E72DF-A981-C8DA-9187-915282120767}"/>
              </a:ext>
            </a:extLst>
          </p:cNvPr>
          <p:cNvSpPr txBox="1"/>
          <p:nvPr/>
        </p:nvSpPr>
        <p:spPr>
          <a:xfrm>
            <a:off x="5727463" y="3792076"/>
            <a:ext cx="2468137" cy="307777"/>
          </a:xfrm>
          <a:prstGeom prst="rect">
            <a:avLst/>
          </a:prstGeom>
          <a:noFill/>
        </p:spPr>
        <p:txBody>
          <a:bodyPr wrap="square" rtlCol="0">
            <a:spAutoFit/>
          </a:bodyPr>
          <a:lstStyle/>
          <a:p>
            <a:r>
              <a:rPr lang="fr-FR" sz="1400" b="1" dirty="0">
                <a:solidFill>
                  <a:srgbClr val="FF0000"/>
                </a:solidFill>
                <a:latin typeface="Garamond" panose="02020404030301010803" pitchFamily="18" charset="0"/>
              </a:rPr>
              <a:t>CANADA</a:t>
            </a:r>
          </a:p>
        </p:txBody>
      </p:sp>
      <p:sp>
        <p:nvSpPr>
          <p:cNvPr id="16" name="ZoneTexte 15">
            <a:extLst>
              <a:ext uri="{FF2B5EF4-FFF2-40B4-BE49-F238E27FC236}">
                <a16:creationId xmlns:a16="http://schemas.microsoft.com/office/drawing/2014/main" id="{288C7072-5D00-C09A-23EF-23D9154B0D75}"/>
              </a:ext>
            </a:extLst>
          </p:cNvPr>
          <p:cNvSpPr txBox="1"/>
          <p:nvPr/>
        </p:nvSpPr>
        <p:spPr>
          <a:xfrm>
            <a:off x="9553967" y="3822977"/>
            <a:ext cx="2107319" cy="307777"/>
          </a:xfrm>
          <a:prstGeom prst="rect">
            <a:avLst/>
          </a:prstGeom>
          <a:noFill/>
        </p:spPr>
        <p:txBody>
          <a:bodyPr wrap="square" rtlCol="0">
            <a:spAutoFit/>
          </a:bodyPr>
          <a:lstStyle/>
          <a:p>
            <a:r>
              <a:rPr lang="fr-FR" sz="1400" b="1" dirty="0">
                <a:solidFill>
                  <a:srgbClr val="FF0000"/>
                </a:solidFill>
                <a:latin typeface="Garamond" panose="02020404030301010803" pitchFamily="18" charset="0"/>
              </a:rPr>
              <a:t>FRANCE</a:t>
            </a:r>
          </a:p>
        </p:txBody>
      </p:sp>
    </p:spTree>
    <p:extLst>
      <p:ext uri="{BB962C8B-B14F-4D97-AF65-F5344CB8AC3E}">
        <p14:creationId xmlns:p14="http://schemas.microsoft.com/office/powerpoint/2010/main" val="2006147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E342879-D577-8F5E-A7C8-203D9CDAA2A4}"/>
              </a:ext>
            </a:extLst>
          </p:cNvPr>
          <p:cNvPicPr>
            <a:picLocks noChangeAspect="1"/>
          </p:cNvPicPr>
          <p:nvPr/>
        </p:nvPicPr>
        <p:blipFill>
          <a:blip r:embed="rId2"/>
          <a:stretch>
            <a:fillRect/>
          </a:stretch>
        </p:blipFill>
        <p:spPr>
          <a:xfrm>
            <a:off x="1056090" y="1447937"/>
            <a:ext cx="2219093" cy="2011403"/>
          </a:xfrm>
          <a:prstGeom prst="rect">
            <a:avLst/>
          </a:prstGeom>
        </p:spPr>
      </p:pic>
      <p:pic>
        <p:nvPicPr>
          <p:cNvPr id="5" name="Image 4">
            <a:extLst>
              <a:ext uri="{FF2B5EF4-FFF2-40B4-BE49-F238E27FC236}">
                <a16:creationId xmlns:a16="http://schemas.microsoft.com/office/drawing/2014/main" id="{EE5014A2-2EBC-5B07-A52B-2D2D865C3831}"/>
              </a:ext>
            </a:extLst>
          </p:cNvPr>
          <p:cNvPicPr>
            <a:picLocks noChangeAspect="1"/>
          </p:cNvPicPr>
          <p:nvPr/>
        </p:nvPicPr>
        <p:blipFill>
          <a:blip r:embed="rId3"/>
          <a:stretch>
            <a:fillRect/>
          </a:stretch>
        </p:blipFill>
        <p:spPr>
          <a:xfrm>
            <a:off x="3580620" y="1467535"/>
            <a:ext cx="2354691" cy="2011403"/>
          </a:xfrm>
          <a:prstGeom prst="rect">
            <a:avLst/>
          </a:prstGeom>
        </p:spPr>
      </p:pic>
      <p:pic>
        <p:nvPicPr>
          <p:cNvPr id="6" name="Image 5">
            <a:extLst>
              <a:ext uri="{FF2B5EF4-FFF2-40B4-BE49-F238E27FC236}">
                <a16:creationId xmlns:a16="http://schemas.microsoft.com/office/drawing/2014/main" id="{AE4A2F66-AD21-6FE9-DC8F-CE2BD3131FBB}"/>
              </a:ext>
            </a:extLst>
          </p:cNvPr>
          <p:cNvPicPr>
            <a:picLocks noChangeAspect="1"/>
          </p:cNvPicPr>
          <p:nvPr/>
        </p:nvPicPr>
        <p:blipFill>
          <a:blip r:embed="rId4"/>
          <a:stretch>
            <a:fillRect/>
          </a:stretch>
        </p:blipFill>
        <p:spPr>
          <a:xfrm>
            <a:off x="6700193" y="1480600"/>
            <a:ext cx="2107319" cy="1998338"/>
          </a:xfrm>
          <a:prstGeom prst="rect">
            <a:avLst/>
          </a:prstGeom>
        </p:spPr>
      </p:pic>
      <p:sp>
        <p:nvSpPr>
          <p:cNvPr id="8" name="ZoneTexte 7"/>
          <p:cNvSpPr txBox="1"/>
          <p:nvPr/>
        </p:nvSpPr>
        <p:spPr>
          <a:xfrm>
            <a:off x="1129981" y="3592945"/>
            <a:ext cx="2219093" cy="646331"/>
          </a:xfrm>
          <a:prstGeom prst="rect">
            <a:avLst/>
          </a:prstGeom>
          <a:noFill/>
        </p:spPr>
        <p:txBody>
          <a:bodyPr wrap="square" rtlCol="0">
            <a:spAutoFit/>
          </a:bodyPr>
          <a:lstStyle/>
          <a:p>
            <a:r>
              <a:rPr lang="fr-FR" b="1" dirty="0">
                <a:solidFill>
                  <a:srgbClr val="FF0000"/>
                </a:solidFill>
                <a:latin typeface="Garamond" panose="02020404030301010803" pitchFamily="18" charset="0"/>
              </a:rPr>
              <a:t>ALLEMAGNE</a:t>
            </a:r>
          </a:p>
          <a:p>
            <a:endParaRPr lang="en-US" dirty="0"/>
          </a:p>
        </p:txBody>
      </p:sp>
      <p:sp>
        <p:nvSpPr>
          <p:cNvPr id="10" name="ZoneTexte 9"/>
          <p:cNvSpPr txBox="1"/>
          <p:nvPr/>
        </p:nvSpPr>
        <p:spPr>
          <a:xfrm>
            <a:off x="3580620" y="3592945"/>
            <a:ext cx="2354691" cy="923330"/>
          </a:xfrm>
          <a:prstGeom prst="rect">
            <a:avLst/>
          </a:prstGeom>
          <a:noFill/>
        </p:spPr>
        <p:txBody>
          <a:bodyPr wrap="square" rtlCol="0">
            <a:spAutoFit/>
          </a:bodyPr>
          <a:lstStyle/>
          <a:p>
            <a:r>
              <a:rPr lang="fr-FR" b="1" dirty="0">
                <a:solidFill>
                  <a:srgbClr val="FF0000"/>
                </a:solidFill>
                <a:latin typeface="Garamond" panose="02020404030301010803" pitchFamily="18" charset="0"/>
              </a:rPr>
              <a:t>ÉMIRATS ARABES UNIS</a:t>
            </a:r>
          </a:p>
          <a:p>
            <a:endParaRPr lang="en-US" dirty="0"/>
          </a:p>
        </p:txBody>
      </p:sp>
      <p:sp>
        <p:nvSpPr>
          <p:cNvPr id="11" name="ZoneTexte 10"/>
          <p:cNvSpPr txBox="1"/>
          <p:nvPr/>
        </p:nvSpPr>
        <p:spPr>
          <a:xfrm>
            <a:off x="6465455" y="3592945"/>
            <a:ext cx="2115127" cy="369332"/>
          </a:xfrm>
          <a:prstGeom prst="rect">
            <a:avLst/>
          </a:prstGeom>
          <a:noFill/>
        </p:spPr>
        <p:txBody>
          <a:bodyPr wrap="square" rtlCol="0">
            <a:spAutoFit/>
          </a:bodyPr>
          <a:lstStyle/>
          <a:p>
            <a:pPr algn="ctr"/>
            <a:r>
              <a:rPr lang="fr-FR" b="1" dirty="0">
                <a:solidFill>
                  <a:srgbClr val="FF0000"/>
                </a:solidFill>
                <a:latin typeface="Garamond" panose="02020404030301010803" pitchFamily="18" charset="0"/>
              </a:rPr>
              <a:t>JAPON</a:t>
            </a:r>
          </a:p>
        </p:txBody>
      </p:sp>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2394" y="1447937"/>
            <a:ext cx="1732916" cy="2011403"/>
          </a:xfrm>
          <a:prstGeom prst="rect">
            <a:avLst/>
          </a:prstGeom>
        </p:spPr>
      </p:pic>
      <p:sp>
        <p:nvSpPr>
          <p:cNvPr id="15" name="ZoneTexte 14"/>
          <p:cNvSpPr txBox="1"/>
          <p:nvPr/>
        </p:nvSpPr>
        <p:spPr>
          <a:xfrm>
            <a:off x="9781309" y="3592945"/>
            <a:ext cx="1791854" cy="369332"/>
          </a:xfrm>
          <a:prstGeom prst="rect">
            <a:avLst/>
          </a:prstGeom>
          <a:noFill/>
        </p:spPr>
        <p:txBody>
          <a:bodyPr wrap="square" rtlCol="0">
            <a:spAutoFit/>
          </a:bodyPr>
          <a:lstStyle/>
          <a:p>
            <a:r>
              <a:rPr lang="en-US" b="1" dirty="0">
                <a:solidFill>
                  <a:srgbClr val="FF0000"/>
                </a:solidFill>
                <a:latin typeface="Garamond" panose="02020404030301010803" pitchFamily="18" charset="0"/>
              </a:rPr>
              <a:t>ESPAGNE</a:t>
            </a:r>
          </a:p>
        </p:txBody>
      </p:sp>
    </p:spTree>
    <p:extLst>
      <p:ext uri="{BB962C8B-B14F-4D97-AF65-F5344CB8AC3E}">
        <p14:creationId xmlns:p14="http://schemas.microsoft.com/office/powerpoint/2010/main" val="380790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A4870B-777D-36F2-1221-0950A88D6D71}"/>
              </a:ext>
            </a:extLst>
          </p:cNvPr>
          <p:cNvSpPr>
            <a:spLocks noGrp="1"/>
          </p:cNvSpPr>
          <p:nvPr>
            <p:ph type="ctrTitle"/>
          </p:nvPr>
        </p:nvSpPr>
        <p:spPr>
          <a:xfrm>
            <a:off x="1524000" y="419836"/>
            <a:ext cx="9144000" cy="477837"/>
          </a:xfrm>
        </p:spPr>
        <p:txBody>
          <a:bodyPr>
            <a:noAutofit/>
          </a:bodyPr>
          <a:lstStyle/>
          <a:p>
            <a:r>
              <a:rPr lang="fr-FR" sz="2800" dirty="0">
                <a:solidFill>
                  <a:srgbClr val="FF0000"/>
                </a:solidFill>
                <a:latin typeface="Garamond" panose="02020404030301010803" pitchFamily="18" charset="0"/>
              </a:rPr>
              <a:t>6. Nos services</a:t>
            </a:r>
          </a:p>
        </p:txBody>
      </p:sp>
      <p:sp>
        <p:nvSpPr>
          <p:cNvPr id="3" name="Sous-titre 2">
            <a:extLst>
              <a:ext uri="{FF2B5EF4-FFF2-40B4-BE49-F238E27FC236}">
                <a16:creationId xmlns:a16="http://schemas.microsoft.com/office/drawing/2014/main" id="{73DE392D-DD2D-9D4E-4187-D0B97E31B069}"/>
              </a:ext>
            </a:extLst>
          </p:cNvPr>
          <p:cNvSpPr>
            <a:spLocks noGrp="1"/>
          </p:cNvSpPr>
          <p:nvPr>
            <p:ph type="subTitle" idx="1"/>
          </p:nvPr>
        </p:nvSpPr>
        <p:spPr>
          <a:xfrm>
            <a:off x="1524000" y="1137424"/>
            <a:ext cx="9144000" cy="4583152"/>
          </a:xfrm>
        </p:spPr>
        <p:txBody>
          <a:bodyPr>
            <a:normAutofit/>
          </a:bodyPr>
          <a:lstStyle/>
          <a:p>
            <a:pPr marL="285750" indent="-285750" algn="just">
              <a:spcBef>
                <a:spcPts val="0"/>
              </a:spcBef>
              <a:buFont typeface="Arial" panose="020B0604020202020204" pitchFamily="34" charset="0"/>
              <a:buChar char="•"/>
            </a:pPr>
            <a:r>
              <a:rPr lang="fr-FR" sz="1800" b="1" dirty="0">
                <a:solidFill>
                  <a:srgbClr val="FF0000"/>
                </a:solidFill>
                <a:effectLst/>
                <a:latin typeface="Garamond" panose="02020404030301010803" pitchFamily="18" charset="0"/>
                <a:ea typeface="Calibri" panose="020F0502020204030204" pitchFamily="34" charset="0"/>
              </a:rPr>
              <a:t>Études à l’étranger </a:t>
            </a:r>
          </a:p>
          <a:p>
            <a:pPr algn="just">
              <a:spcBef>
                <a:spcPts val="0"/>
              </a:spcBef>
            </a:pPr>
            <a:r>
              <a:rPr lang="fr-FR" sz="1800" dirty="0">
                <a:solidFill>
                  <a:srgbClr val="002060"/>
                </a:solidFill>
                <a:effectLst/>
                <a:latin typeface="Garamond" panose="02020404030301010803" pitchFamily="18" charset="0"/>
                <a:ea typeface="Calibri" panose="020F0502020204030204" pitchFamily="34" charset="0"/>
              </a:rPr>
              <a:t>Étudier à l’étranger est aujourd’hui le gage d’une formation solide, reconnue et valorisée sur le marché de l’emploi, tant au niveau local qu’international. C’est aussi une expérience personnelle forte, enrichissante et multiculturelle. Conscient de ces enjeux, SAS vous ouvre des ponts vers des universités et écoles supérieures, partenaires dans le monde. Pour ce faire, nous vous accompagnons dans les différentes étapes de la procédure académique :</a:t>
            </a:r>
          </a:p>
          <a:p>
            <a:pPr marL="285750" indent="-285750" algn="just">
              <a:spcBef>
                <a:spcPts val="0"/>
              </a:spcBef>
              <a:buFontTx/>
              <a:buChar char="-"/>
            </a:pPr>
            <a:r>
              <a:rPr lang="fr-FR" sz="1800" dirty="0">
                <a:solidFill>
                  <a:srgbClr val="002060"/>
                </a:solidFill>
                <a:latin typeface="Garamond" panose="02020404030301010803" pitchFamily="18" charset="0"/>
                <a:ea typeface="Calibri" panose="020F0502020204030204" pitchFamily="34" charset="0"/>
              </a:rPr>
              <a:t>Conseil d’orientation pour un choix de programme académique adéquat;</a:t>
            </a:r>
          </a:p>
          <a:p>
            <a:pPr marL="285750" indent="-285750" algn="just">
              <a:spcBef>
                <a:spcPts val="0"/>
              </a:spcBef>
              <a:buFontTx/>
              <a:buChar char="-"/>
            </a:pPr>
            <a:r>
              <a:rPr lang="fr-FR" sz="1800" dirty="0">
                <a:solidFill>
                  <a:srgbClr val="002060"/>
                </a:solidFill>
                <a:effectLst/>
                <a:latin typeface="Garamond" panose="02020404030301010803" pitchFamily="18" charset="0"/>
                <a:ea typeface="Calibri" panose="020F0502020204030204" pitchFamily="34" charset="0"/>
              </a:rPr>
              <a:t>Conseil dans le choix de l’université suivi de la procédure d’admission </a:t>
            </a:r>
            <a:r>
              <a:rPr lang="fr-FR" sz="1800" dirty="0">
                <a:solidFill>
                  <a:srgbClr val="002060"/>
                </a:solidFill>
                <a:latin typeface="Garamond" panose="02020404030301010803" pitchFamily="18" charset="0"/>
                <a:ea typeface="Calibri" panose="020F0502020204030204" pitchFamily="34" charset="0"/>
              </a:rPr>
              <a:t>et d’inscription.</a:t>
            </a:r>
          </a:p>
          <a:p>
            <a:pPr algn="l">
              <a:spcBef>
                <a:spcPts val="0"/>
              </a:spcBef>
            </a:pPr>
            <a:br>
              <a:rPr lang="fr-FR" sz="1400" dirty="0">
                <a:solidFill>
                  <a:srgbClr val="002060"/>
                </a:solidFill>
                <a:effectLst/>
                <a:latin typeface="Garamond" panose="02020404030301010803" pitchFamily="18" charset="0"/>
                <a:ea typeface="Calibri" panose="020F0502020204030204" pitchFamily="34" charset="0"/>
              </a:rPr>
            </a:br>
            <a:endParaRPr lang="fr-FR" sz="1800" dirty="0">
              <a:solidFill>
                <a:srgbClr val="002060"/>
              </a:solidFill>
              <a:effectLst/>
              <a:latin typeface="Garamond" panose="02020404030301010803" pitchFamily="18" charset="0"/>
              <a:ea typeface="Calibri" panose="020F0502020204030204" pitchFamily="34" charset="0"/>
            </a:endParaRPr>
          </a:p>
          <a:p>
            <a:pPr marL="285750" indent="-285750" algn="just">
              <a:spcBef>
                <a:spcPts val="0"/>
              </a:spcBef>
              <a:buFont typeface="Arial" panose="020B0604020202020204" pitchFamily="34" charset="0"/>
              <a:buChar char="•"/>
            </a:pPr>
            <a:r>
              <a:rPr lang="fr-FR" sz="1800" b="1" dirty="0">
                <a:solidFill>
                  <a:srgbClr val="FF0000"/>
                </a:solidFill>
                <a:latin typeface="Garamond" panose="02020404030301010803" pitchFamily="18" charset="0"/>
                <a:ea typeface="Calibri" panose="020F0502020204030204" pitchFamily="34" charset="0"/>
              </a:rPr>
              <a:t>Assistances pour le visa</a:t>
            </a:r>
            <a:r>
              <a:rPr lang="fr-FR" sz="1800" b="1" dirty="0">
                <a:solidFill>
                  <a:srgbClr val="002060"/>
                </a:solidFill>
                <a:latin typeface="Garamond" panose="02020404030301010803" pitchFamily="18" charset="0"/>
                <a:ea typeface="Calibri" panose="020F0502020204030204" pitchFamily="34" charset="0"/>
              </a:rPr>
              <a:t> </a:t>
            </a:r>
          </a:p>
          <a:p>
            <a:pPr algn="just">
              <a:spcBef>
                <a:spcPts val="0"/>
              </a:spcBef>
            </a:pPr>
            <a:r>
              <a:rPr lang="fr-FR" sz="1800" dirty="0">
                <a:solidFill>
                  <a:srgbClr val="002060"/>
                </a:solidFill>
                <a:effectLst/>
                <a:latin typeface="Garamond" panose="02020404030301010803" pitchFamily="18" charset="0"/>
                <a:ea typeface="Calibri" panose="020F0502020204030204" pitchFamily="34" charset="0"/>
              </a:rPr>
              <a:t>Forte de son expérience en la matière, notre équipe se tient à vos côtés pour les démarches consulaires. Nous vous assistons pour la constitution des dossiers de manières à optimiser vos chances d’obtenir le visa. Des séances de coaching sont également proposées pour vous préparer à passer l’</a:t>
            </a:r>
            <a:r>
              <a:rPr lang="fr-FR" sz="1800" dirty="0">
                <a:solidFill>
                  <a:srgbClr val="002060"/>
                </a:solidFill>
                <a:latin typeface="Garamond" panose="02020404030301010803" pitchFamily="18" charset="0"/>
                <a:ea typeface="Calibri" panose="020F0502020204030204" pitchFamily="34" charset="0"/>
              </a:rPr>
              <a:t>étape de l’entretien consulaire avec succès. </a:t>
            </a:r>
            <a:endParaRPr lang="fr-FR" sz="1800" dirty="0">
              <a:solidFill>
                <a:srgbClr val="002060"/>
              </a:solidFill>
              <a:effectLst/>
              <a:latin typeface="Garamond" panose="02020404030301010803" pitchFamily="18" charset="0"/>
              <a:ea typeface="Calibri" panose="020F0502020204030204" pitchFamily="34" charset="0"/>
            </a:endParaRPr>
          </a:p>
          <a:p>
            <a:pPr algn="just">
              <a:spcBef>
                <a:spcPts val="0"/>
              </a:spcBef>
            </a:pPr>
            <a:endParaRPr lang="fr-FR" sz="1800" dirty="0">
              <a:solidFill>
                <a:srgbClr val="002060"/>
              </a:solidFill>
              <a:latin typeface="Garamond" panose="02020404030301010803" pitchFamily="18" charset="0"/>
              <a:ea typeface="Calibri" panose="020F0502020204030204" pitchFamily="34" charset="0"/>
            </a:endParaRPr>
          </a:p>
          <a:p>
            <a:pPr algn="just">
              <a:spcBef>
                <a:spcPts val="0"/>
              </a:spcBef>
            </a:pPr>
            <a:endParaRPr lang="fr-FR" sz="1800" b="1" dirty="0">
              <a:solidFill>
                <a:srgbClr val="FF0000"/>
              </a:solidFill>
              <a:latin typeface="Garamond" panose="02020404030301010803" pitchFamily="18" charset="0"/>
              <a:ea typeface="Calibri" panose="020F0502020204030204" pitchFamily="34" charset="0"/>
            </a:endParaRPr>
          </a:p>
          <a:p>
            <a:pPr algn="just">
              <a:spcBef>
                <a:spcPts val="0"/>
              </a:spcBef>
            </a:pPr>
            <a:endParaRPr lang="fr-FR" sz="1800" b="1" dirty="0">
              <a:solidFill>
                <a:srgbClr val="FF0000"/>
              </a:solidFill>
              <a:latin typeface="Garamond" panose="02020404030301010803" pitchFamily="18" charset="0"/>
              <a:ea typeface="Calibri" panose="020F0502020204030204" pitchFamily="34" charset="0"/>
            </a:endParaRPr>
          </a:p>
          <a:p>
            <a:pPr marL="285750" indent="-285750" algn="just">
              <a:spcBef>
                <a:spcPts val="0"/>
              </a:spcBef>
              <a:buFont typeface="Arial" panose="020B0604020202020204" pitchFamily="34" charset="0"/>
              <a:buChar char="•"/>
            </a:pPr>
            <a:endParaRPr lang="fr-FR" sz="1800" dirty="0">
              <a:solidFill>
                <a:srgbClr val="002060"/>
              </a:solidFill>
              <a:effectLst/>
              <a:latin typeface="Garamond" panose="02020404030301010803" pitchFamily="18" charset="0"/>
              <a:ea typeface="Calibri" panose="020F0502020204030204" pitchFamily="34" charset="0"/>
            </a:endParaRPr>
          </a:p>
          <a:p>
            <a:pPr algn="just">
              <a:spcBef>
                <a:spcPts val="0"/>
              </a:spcBef>
            </a:pPr>
            <a:endParaRPr lang="fr-FR"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370291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73DE392D-DD2D-9D4E-4187-D0B97E31B069}"/>
              </a:ext>
            </a:extLst>
          </p:cNvPr>
          <p:cNvSpPr>
            <a:spLocks noGrp="1"/>
          </p:cNvSpPr>
          <p:nvPr>
            <p:ph type="subTitle" idx="1"/>
          </p:nvPr>
        </p:nvSpPr>
        <p:spPr>
          <a:xfrm>
            <a:off x="1524000" y="702527"/>
            <a:ext cx="9144000" cy="4583152"/>
          </a:xfrm>
        </p:spPr>
        <p:txBody>
          <a:bodyPr>
            <a:normAutofit/>
          </a:bodyPr>
          <a:lstStyle/>
          <a:p>
            <a:pPr algn="just">
              <a:spcBef>
                <a:spcPts val="0"/>
              </a:spcBef>
            </a:pPr>
            <a:endParaRPr lang="fr-FR" sz="1800" b="1" dirty="0">
              <a:solidFill>
                <a:srgbClr val="FF0000"/>
              </a:solidFill>
              <a:latin typeface="Garamond" panose="02020404030301010803" pitchFamily="18" charset="0"/>
              <a:ea typeface="Calibri" panose="020F0502020204030204" pitchFamily="34" charset="0"/>
            </a:endParaRPr>
          </a:p>
          <a:p>
            <a:pPr algn="just">
              <a:spcBef>
                <a:spcPts val="0"/>
              </a:spcBef>
            </a:pPr>
            <a:endParaRPr lang="fr-FR" sz="1800" b="1" dirty="0">
              <a:solidFill>
                <a:srgbClr val="FF0000"/>
              </a:solidFill>
              <a:latin typeface="Garamond" panose="02020404030301010803" pitchFamily="18" charset="0"/>
              <a:ea typeface="Calibri" panose="020F0502020204030204" pitchFamily="34" charset="0"/>
            </a:endParaRPr>
          </a:p>
          <a:p>
            <a:pPr marL="285750" indent="-285750" algn="just">
              <a:spcBef>
                <a:spcPts val="0"/>
              </a:spcBef>
              <a:buFont typeface="Arial" panose="020B0604020202020204" pitchFamily="34" charset="0"/>
              <a:buChar char="•"/>
            </a:pPr>
            <a:r>
              <a:rPr lang="fr-FR" sz="1800" b="1" dirty="0">
                <a:solidFill>
                  <a:srgbClr val="FF0000"/>
                </a:solidFill>
                <a:effectLst/>
                <a:latin typeface="Garamond" panose="02020404030301010803" pitchFamily="18" charset="0"/>
                <a:ea typeface="Calibri" panose="020F0502020204030204" pitchFamily="34" charset="0"/>
              </a:rPr>
              <a:t>Cours de remise à niveau en anglais </a:t>
            </a:r>
          </a:p>
          <a:p>
            <a:pPr algn="just">
              <a:spcBef>
                <a:spcPts val="0"/>
              </a:spcBef>
            </a:pPr>
            <a:r>
              <a:rPr lang="fr-FR" sz="1800"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t>Pour les destinations où l’anglais est requis, nous proposons des cours de mise à niveau sur-mesure. Le programme est conçu en fonction du niveau du candidat (au préalable évalué) et de la filière dans laquelle il est inscrit.</a:t>
            </a:r>
          </a:p>
          <a:p>
            <a:pPr algn="just">
              <a:spcBef>
                <a:spcPts val="0"/>
              </a:spcBef>
            </a:pPr>
            <a:endParaRPr lang="fr-FR" sz="1800" dirty="0">
              <a:solidFill>
                <a:srgbClr val="002060"/>
              </a:solidFill>
              <a:effectLst/>
              <a:latin typeface="Garamond" panose="02020404030301010803" pitchFamily="18" charset="0"/>
              <a:ea typeface="Calibri" panose="020F0502020204030204" pitchFamily="34" charset="0"/>
            </a:endParaRPr>
          </a:p>
          <a:p>
            <a:pPr algn="just">
              <a:spcBef>
                <a:spcPts val="0"/>
              </a:spcBef>
            </a:pPr>
            <a:endParaRPr lang="fr-FR" sz="1800" dirty="0">
              <a:solidFill>
                <a:srgbClr val="002060"/>
              </a:solidFill>
              <a:effectLst/>
              <a:latin typeface="Garamond" panose="02020404030301010803" pitchFamily="18" charset="0"/>
              <a:ea typeface="Calibri" panose="020F0502020204030204" pitchFamily="34" charset="0"/>
            </a:endParaRPr>
          </a:p>
          <a:p>
            <a:pPr marL="285750" indent="-285750" algn="just">
              <a:spcBef>
                <a:spcPts val="0"/>
              </a:spcBef>
              <a:buFont typeface="Arial" panose="020B0604020202020204" pitchFamily="34" charset="0"/>
              <a:buChar char="•"/>
            </a:pPr>
            <a:r>
              <a:rPr lang="fr-FR" sz="1800" b="1" dirty="0">
                <a:solidFill>
                  <a:srgbClr val="FF0000"/>
                </a:solidFill>
                <a:latin typeface="Garamond" panose="02020404030301010803" pitchFamily="18" charset="0"/>
                <a:ea typeface="Calibri" panose="020F0502020204030204" pitchFamily="34" charset="0"/>
              </a:rPr>
              <a:t>Séjours linguistiques </a:t>
            </a:r>
          </a:p>
          <a:p>
            <a:pPr algn="just">
              <a:spcBef>
                <a:spcPts val="0"/>
              </a:spcBef>
            </a:pPr>
            <a:r>
              <a:rPr lang="fr-FR" sz="1800" dirty="0">
                <a:solidFill>
                  <a:srgbClr val="002060"/>
                </a:solidFill>
                <a:effectLst/>
                <a:latin typeface="Garamond" panose="02020404030301010803" pitchFamily="18" charset="0"/>
                <a:ea typeface="Calibri" panose="020F0502020204030204" pitchFamily="34" charset="0"/>
              </a:rPr>
              <a:t>L’anglais constitue de nos jours un atout considérable dans le monde professionnel. C’est la langue officielle de plusieurs multinationales, ainsi que de la majorité des institutions internationales. SAS permet à tous, étudiants, élèves, professionnels de se former en anglais au cours de voyages en immersion.</a:t>
            </a:r>
            <a:r>
              <a:rPr lang="fr-FR" sz="1800" dirty="0">
                <a:solidFill>
                  <a:srgbClr val="002060"/>
                </a:solidFill>
                <a:effectLst/>
                <a:latin typeface="Garamond" panose="02020404030301010803" pitchFamily="18" charset="0"/>
              </a:rPr>
              <a:t> </a:t>
            </a:r>
            <a:endParaRPr lang="fr-FR" sz="1800" dirty="0">
              <a:solidFill>
                <a:srgbClr val="002060"/>
              </a:solidFill>
              <a:latin typeface="Garamond" panose="02020404030301010803" pitchFamily="18" charset="0"/>
              <a:ea typeface="Calibri" panose="020F0502020204030204" pitchFamily="34" charset="0"/>
            </a:endParaRPr>
          </a:p>
          <a:p>
            <a:pPr algn="just">
              <a:spcBef>
                <a:spcPts val="0"/>
              </a:spcBef>
            </a:pPr>
            <a:endParaRPr lang="fr-FR" sz="1800" dirty="0">
              <a:solidFill>
                <a:srgbClr val="002060"/>
              </a:solidFill>
              <a:latin typeface="Garamond" panose="02020404030301010803" pitchFamily="18" charset="0"/>
              <a:ea typeface="Calibri" panose="020F0502020204030204" pitchFamily="34" charset="0"/>
            </a:endParaRPr>
          </a:p>
          <a:p>
            <a:pPr marL="285750" indent="-285750" algn="just">
              <a:spcBef>
                <a:spcPts val="0"/>
              </a:spcBef>
              <a:buFont typeface="Arial" panose="020B0604020202020204" pitchFamily="34" charset="0"/>
              <a:buChar char="•"/>
            </a:pPr>
            <a:r>
              <a:rPr lang="fr-FR" sz="1800" b="1" dirty="0">
                <a:solidFill>
                  <a:srgbClr val="FF0000"/>
                </a:solidFill>
                <a:effectLst/>
                <a:latin typeface="Garamond" panose="02020404030301010803" pitchFamily="18" charset="0"/>
                <a:ea typeface="Calibri" panose="020F0502020204030204" pitchFamily="34" charset="0"/>
              </a:rPr>
              <a:t>Vacances intelligentes</a:t>
            </a:r>
          </a:p>
          <a:p>
            <a:pPr algn="just">
              <a:spcBef>
                <a:spcPts val="0"/>
              </a:spcBef>
            </a:pPr>
            <a:r>
              <a:rPr lang="fr-FR" sz="1800" dirty="0">
                <a:solidFill>
                  <a:srgbClr val="002060"/>
                </a:solidFill>
                <a:effectLst/>
                <a:latin typeface="Garamond" panose="02020404030301010803" pitchFamily="18" charset="0"/>
                <a:ea typeface="Calibri" panose="020F0502020204030204" pitchFamily="34" charset="0"/>
              </a:rPr>
              <a:t>SAS propose pour vos enfants des programmes de vacances aux États-Unis et au Canada en partenariat avec NIKE. L’anglais en immersion et la pratique du sport (football, basket-ball, tennis…) sont au cœur de ce programme à la fois ludique et didactique.</a:t>
            </a:r>
            <a:endParaRPr lang="fr-FR" sz="1800" dirty="0">
              <a:solidFill>
                <a:srgbClr val="002060"/>
              </a:solidFill>
              <a:latin typeface="Garamond" panose="02020404030301010803" pitchFamily="18" charset="0"/>
              <a:ea typeface="Calibri" panose="020F0502020204030204" pitchFamily="34" charset="0"/>
            </a:endParaRPr>
          </a:p>
          <a:p>
            <a:pPr marL="285750" indent="-285750" algn="just">
              <a:spcBef>
                <a:spcPts val="0"/>
              </a:spcBef>
              <a:buFont typeface="Arial" panose="020B0604020202020204" pitchFamily="34" charset="0"/>
              <a:buChar char="•"/>
            </a:pPr>
            <a:endParaRPr lang="fr-FR" sz="1800" dirty="0">
              <a:solidFill>
                <a:srgbClr val="002060"/>
              </a:solidFill>
              <a:effectLst/>
              <a:latin typeface="Garamond" panose="02020404030301010803" pitchFamily="18" charset="0"/>
              <a:ea typeface="Calibri" panose="020F0502020204030204" pitchFamily="34" charset="0"/>
            </a:endParaRPr>
          </a:p>
          <a:p>
            <a:pPr algn="just">
              <a:spcBef>
                <a:spcPts val="0"/>
              </a:spcBef>
            </a:pPr>
            <a:endParaRPr lang="fr-FR"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2739699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73DE392D-DD2D-9D4E-4187-D0B97E31B069}"/>
              </a:ext>
            </a:extLst>
          </p:cNvPr>
          <p:cNvSpPr>
            <a:spLocks noGrp="1"/>
          </p:cNvSpPr>
          <p:nvPr>
            <p:ph type="subTitle" idx="1"/>
          </p:nvPr>
        </p:nvSpPr>
        <p:spPr>
          <a:xfrm>
            <a:off x="1524000" y="1070517"/>
            <a:ext cx="9144000" cy="4443761"/>
          </a:xfrm>
        </p:spPr>
        <p:txBody>
          <a:bodyPr>
            <a:normAutofit/>
          </a:bodyPr>
          <a:lstStyle/>
          <a:p>
            <a:pPr marL="342900" indent="-342900" algn="just">
              <a:buFont typeface="Arial" panose="020B0604020202020204" pitchFamily="34" charset="0"/>
              <a:buChar char="•"/>
            </a:pPr>
            <a:r>
              <a:rPr lang="fr-FR" sz="1800" b="1" dirty="0">
                <a:solidFill>
                  <a:srgbClr val="FF0000"/>
                </a:solidFill>
                <a:latin typeface="Garamond" panose="02020404030301010803" pitchFamily="18" charset="0"/>
              </a:rPr>
              <a:t>Traductions certifiées</a:t>
            </a:r>
          </a:p>
          <a:p>
            <a:pPr algn="just"/>
            <a:r>
              <a:rPr lang="fr-FR" sz="1800" dirty="0">
                <a:solidFill>
                  <a:srgbClr val="002060"/>
                </a:solidFill>
                <a:effectLst/>
                <a:latin typeface="Garamond" panose="02020404030301010803" pitchFamily="18" charset="0"/>
                <a:ea typeface="Calibri" panose="020F0502020204030204" pitchFamily="34" charset="0"/>
              </a:rPr>
              <a:t>Dans le cadre de votre projet d’études à l’étranger, nos experts en anglais se chargent de traduire et de faire certifier tous les documents nécessaires à la constitution de vos dossiers.</a:t>
            </a:r>
            <a:r>
              <a:rPr lang="fr-FR" sz="1800" dirty="0">
                <a:solidFill>
                  <a:srgbClr val="002060"/>
                </a:solidFill>
                <a:effectLst/>
                <a:latin typeface="Garamond" panose="02020404030301010803" pitchFamily="18" charset="0"/>
              </a:rPr>
              <a:t> </a:t>
            </a:r>
          </a:p>
          <a:p>
            <a:pPr algn="just"/>
            <a:endParaRPr lang="fr-FR" sz="1400" dirty="0">
              <a:solidFill>
                <a:srgbClr val="002060"/>
              </a:solidFill>
              <a:latin typeface="Garamond" panose="02020404030301010803" pitchFamily="18" charset="0"/>
            </a:endParaRPr>
          </a:p>
          <a:p>
            <a:pPr marL="342900" indent="-342900" algn="just">
              <a:buFont typeface="Arial" panose="020B0604020202020204" pitchFamily="34" charset="0"/>
              <a:buChar char="•"/>
            </a:pPr>
            <a:r>
              <a:rPr lang="fr-FR" sz="1800" b="1" dirty="0">
                <a:solidFill>
                  <a:srgbClr val="FF0000"/>
                </a:solidFill>
                <a:latin typeface="Garamond" panose="02020404030301010803" pitchFamily="18" charset="0"/>
              </a:rPr>
              <a:t>Suivi de parcours</a:t>
            </a:r>
          </a:p>
          <a:p>
            <a:pPr algn="just"/>
            <a:r>
              <a:rPr lang="fr-FR" sz="1800" dirty="0">
                <a:solidFill>
                  <a:srgbClr val="002060"/>
                </a:solidFill>
                <a:latin typeface="Garamond" panose="02020404030301010803" pitchFamily="18" charset="0"/>
              </a:rPr>
              <a:t>Une fois l’étudiant établi dans le pays d’accueil, nous continuons de l’assister dans son parcours académique et dans la vie sociale :</a:t>
            </a:r>
          </a:p>
          <a:p>
            <a:pPr marL="285750" indent="-285750" algn="just">
              <a:buFontTx/>
              <a:buChar char="-"/>
            </a:pPr>
            <a:r>
              <a:rPr lang="fr-FR" sz="1800" dirty="0">
                <a:solidFill>
                  <a:srgbClr val="002060"/>
                </a:solidFill>
                <a:latin typeface="Garamond" panose="02020404030301010803" pitchFamily="18" charset="0"/>
              </a:rPr>
              <a:t>Assistance au logement</a:t>
            </a:r>
          </a:p>
          <a:p>
            <a:pPr marL="285750" indent="-285750" algn="just">
              <a:buFontTx/>
              <a:buChar char="-"/>
            </a:pPr>
            <a:r>
              <a:rPr lang="fr-FR" sz="1800" dirty="0">
                <a:solidFill>
                  <a:srgbClr val="002060"/>
                </a:solidFill>
                <a:latin typeface="Garamond" panose="02020404030301010803" pitchFamily="18" charset="0"/>
              </a:rPr>
              <a:t>Aide à l’intégration (par le biais de référents locaux et d’un réseau </a:t>
            </a:r>
            <a:r>
              <a:rPr lang="fr-FR" sz="1800" dirty="0" err="1">
                <a:solidFill>
                  <a:srgbClr val="002060"/>
                </a:solidFill>
                <a:latin typeface="Garamond" panose="02020404030301010803" pitchFamily="18" charset="0"/>
              </a:rPr>
              <a:t>d’alumni</a:t>
            </a:r>
            <a:r>
              <a:rPr lang="fr-FR" sz="1800" dirty="0">
                <a:solidFill>
                  <a:srgbClr val="002060"/>
                </a:solidFill>
                <a:latin typeface="Garamond" panose="02020404030301010803" pitchFamily="18" charset="0"/>
              </a:rPr>
              <a:t>)</a:t>
            </a:r>
          </a:p>
          <a:p>
            <a:pPr marL="285750" indent="-285750" algn="just">
              <a:buFontTx/>
              <a:buChar char="-"/>
            </a:pPr>
            <a:r>
              <a:rPr lang="fr-FR" sz="1800" dirty="0">
                <a:solidFill>
                  <a:srgbClr val="002060"/>
                </a:solidFill>
                <a:latin typeface="Garamond" panose="02020404030301010803" pitchFamily="18" charset="0"/>
              </a:rPr>
              <a:t>Suivi du parcours académique</a:t>
            </a:r>
          </a:p>
          <a:p>
            <a:pPr marL="285750" indent="-285750" algn="just">
              <a:buFontTx/>
              <a:buChar char="-"/>
            </a:pPr>
            <a:r>
              <a:rPr lang="fr-FR" sz="1800" dirty="0">
                <a:solidFill>
                  <a:srgbClr val="002060"/>
                </a:solidFill>
                <a:latin typeface="Garamond" panose="02020404030301010803" pitchFamily="18" charset="0"/>
              </a:rPr>
              <a:t>Assistance pour le renouvellement des documents administratifs</a:t>
            </a:r>
          </a:p>
          <a:p>
            <a:pPr algn="just"/>
            <a:endParaRPr lang="fr-FR" sz="1400" dirty="0">
              <a:solidFill>
                <a:srgbClr val="002060"/>
              </a:solidFill>
              <a:latin typeface="Garamond" panose="02020404030301010803" pitchFamily="18" charset="0"/>
            </a:endParaRPr>
          </a:p>
          <a:p>
            <a:endParaRPr lang="fr-FR" dirty="0"/>
          </a:p>
        </p:txBody>
      </p:sp>
    </p:spTree>
    <p:extLst>
      <p:ext uri="{BB962C8B-B14F-4D97-AF65-F5344CB8AC3E}">
        <p14:creationId xmlns:p14="http://schemas.microsoft.com/office/powerpoint/2010/main" val="3124984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A4870B-777D-36F2-1221-0950A88D6D71}"/>
              </a:ext>
            </a:extLst>
          </p:cNvPr>
          <p:cNvSpPr>
            <a:spLocks noGrp="1"/>
          </p:cNvSpPr>
          <p:nvPr>
            <p:ph type="ctrTitle"/>
          </p:nvPr>
        </p:nvSpPr>
        <p:spPr>
          <a:xfrm>
            <a:off x="1524000" y="542500"/>
            <a:ext cx="9144000" cy="394203"/>
          </a:xfrm>
        </p:spPr>
        <p:txBody>
          <a:bodyPr>
            <a:noAutofit/>
          </a:bodyPr>
          <a:lstStyle/>
          <a:p>
            <a:r>
              <a:rPr lang="fr-FR" sz="3200" dirty="0">
                <a:solidFill>
                  <a:srgbClr val="FF0000"/>
                </a:solidFill>
                <a:latin typeface="Garamond" panose="02020404030301010803" pitchFamily="18" charset="0"/>
              </a:rPr>
              <a:t>7. Nos avantages</a:t>
            </a:r>
          </a:p>
        </p:txBody>
      </p:sp>
      <p:sp>
        <p:nvSpPr>
          <p:cNvPr id="3" name="Sous-titre 2">
            <a:extLst>
              <a:ext uri="{FF2B5EF4-FFF2-40B4-BE49-F238E27FC236}">
                <a16:creationId xmlns:a16="http://schemas.microsoft.com/office/drawing/2014/main" id="{73DE392D-DD2D-9D4E-4187-D0B97E31B069}"/>
              </a:ext>
            </a:extLst>
          </p:cNvPr>
          <p:cNvSpPr>
            <a:spLocks noGrp="1"/>
          </p:cNvSpPr>
          <p:nvPr>
            <p:ph type="subTitle" idx="1"/>
          </p:nvPr>
        </p:nvSpPr>
        <p:spPr>
          <a:xfrm>
            <a:off x="1524000" y="1424568"/>
            <a:ext cx="9144000" cy="4008863"/>
          </a:xfrm>
        </p:spPr>
        <p:txBody>
          <a:bodyPr>
            <a:normAutofit/>
          </a:bodyPr>
          <a:lstStyle/>
          <a:p>
            <a:pPr algn="l">
              <a:lnSpc>
                <a:spcPct val="115000"/>
              </a:lnSpc>
            </a:pPr>
            <a:r>
              <a:rPr lang="fr-FR" sz="1800"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t>SAS, c’est :</a:t>
            </a:r>
          </a:p>
          <a:p>
            <a:pPr algn="l">
              <a:lnSpc>
                <a:spcPct val="115000"/>
              </a:lnSpc>
            </a:pPr>
            <a:br>
              <a:rPr lang="fr-FR" sz="1800"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br>
            <a:r>
              <a:rPr lang="fr-FR" sz="1800"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t>• Un réseau de plus de 650 établissements universitaires dans le monde</a:t>
            </a:r>
          </a:p>
          <a:p>
            <a:pPr algn="l">
              <a:lnSpc>
                <a:spcPct val="115000"/>
              </a:lnSpc>
            </a:pPr>
            <a:r>
              <a:rPr lang="fr-FR" sz="1800"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t>• Un large panel de formations diverses et variées</a:t>
            </a:r>
            <a:br>
              <a:rPr lang="fr-FR" sz="1800"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br>
            <a:r>
              <a:rPr lang="fr-FR" sz="1800"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t>• Un accompagnement personnalisé</a:t>
            </a:r>
            <a:br>
              <a:rPr lang="fr-FR" sz="1800"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br>
            <a:r>
              <a:rPr lang="fr-FR" sz="1800"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t>• Un suivi académique</a:t>
            </a:r>
            <a:br>
              <a:rPr lang="fr-FR" sz="1800"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br>
            <a:r>
              <a:rPr lang="fr-FR" sz="1800"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t>• Aide à l’intégration sociale</a:t>
            </a:r>
            <a:br>
              <a:rPr lang="fr-FR" sz="1800"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br>
            <a:r>
              <a:rPr lang="fr-FR" sz="1800"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t>• Un réseau d’</a:t>
            </a:r>
            <a:r>
              <a:rPr lang="fr-FR" sz="1800" dirty="0" err="1">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t>alumni</a:t>
            </a:r>
            <a:r>
              <a:rPr lang="fr-FR" sz="1800"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t> qui accueillent et encadrent les nouveaux étudiants </a:t>
            </a:r>
          </a:p>
          <a:p>
            <a:pPr>
              <a:lnSpc>
                <a:spcPct val="115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705289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2877" y="143506"/>
            <a:ext cx="1215958" cy="453384"/>
          </a:xfrm>
          <a:prstGeom prst="rect">
            <a:avLst/>
          </a:prstGeom>
        </p:spPr>
      </p:pic>
      <p:sp>
        <p:nvSpPr>
          <p:cNvPr id="6" name="ZoneTexte 5"/>
          <p:cNvSpPr txBox="1"/>
          <p:nvPr/>
        </p:nvSpPr>
        <p:spPr>
          <a:xfrm>
            <a:off x="1065041" y="2446419"/>
            <a:ext cx="9776571" cy="707886"/>
          </a:xfrm>
          <a:prstGeom prst="rect">
            <a:avLst/>
          </a:prstGeom>
          <a:noFill/>
        </p:spPr>
        <p:txBody>
          <a:bodyPr wrap="square" rtlCol="0">
            <a:spAutoFit/>
          </a:bodyPr>
          <a:lstStyle/>
          <a:p>
            <a:pPr algn="ctr"/>
            <a:r>
              <a:rPr lang="en-US" sz="4000" dirty="0">
                <a:solidFill>
                  <a:schemeClr val="accent4">
                    <a:lumMod val="75000"/>
                  </a:schemeClr>
                </a:solidFill>
                <a:latin typeface="Garamond" panose="02020404030301010803" pitchFamily="18" charset="0"/>
                <a:cs typeface="Times New Roman" panose="02020603050405020304" pitchFamily="18" charset="0"/>
              </a:rPr>
              <a:t>Nouvelle Orientation </a:t>
            </a:r>
            <a:r>
              <a:rPr lang="en-US" sz="4000" dirty="0" err="1">
                <a:solidFill>
                  <a:schemeClr val="accent4">
                    <a:lumMod val="75000"/>
                  </a:schemeClr>
                </a:solidFill>
                <a:latin typeface="Garamond" panose="02020404030301010803" pitchFamily="18" charset="0"/>
                <a:cs typeface="Times New Roman" panose="02020603050405020304" pitchFamily="18" charset="0"/>
              </a:rPr>
              <a:t>Vers</a:t>
            </a:r>
            <a:r>
              <a:rPr lang="en-US" sz="4000" dirty="0">
                <a:solidFill>
                  <a:schemeClr val="accent4">
                    <a:lumMod val="75000"/>
                  </a:schemeClr>
                </a:solidFill>
                <a:latin typeface="Garamond" panose="02020404030301010803" pitchFamily="18" charset="0"/>
                <a:cs typeface="Times New Roman" panose="02020603050405020304" pitchFamily="18" charset="0"/>
              </a:rPr>
              <a:t> </a:t>
            </a:r>
            <a:r>
              <a:rPr lang="en-US" sz="4000" dirty="0" err="1">
                <a:solidFill>
                  <a:schemeClr val="accent4">
                    <a:lumMod val="75000"/>
                  </a:schemeClr>
                </a:solidFill>
                <a:latin typeface="Garamond" panose="02020404030301010803" pitchFamily="18" charset="0"/>
                <a:cs typeface="Times New Roman" panose="02020603050405020304" pitchFamily="18" charset="0"/>
              </a:rPr>
              <a:t>L’avenir</a:t>
            </a:r>
            <a:r>
              <a:rPr lang="en-US" sz="4000" dirty="0">
                <a:solidFill>
                  <a:schemeClr val="accent4">
                    <a:lumMod val="75000"/>
                  </a:schemeClr>
                </a:solidFill>
                <a:latin typeface="Garamond" panose="02020404030301010803" pitchFamily="18" charset="0"/>
                <a:cs typeface="Times New Roman" panose="02020603050405020304" pitchFamily="18" charset="0"/>
              </a:rPr>
              <a:t> “NOVA”</a:t>
            </a:r>
          </a:p>
        </p:txBody>
      </p:sp>
      <p:sp>
        <p:nvSpPr>
          <p:cNvPr id="7" name="Rectangle 6"/>
          <p:cNvSpPr/>
          <p:nvPr/>
        </p:nvSpPr>
        <p:spPr>
          <a:xfrm>
            <a:off x="-19456" y="3181"/>
            <a:ext cx="782894"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oneTexte 13"/>
          <p:cNvSpPr txBox="1"/>
          <p:nvPr/>
        </p:nvSpPr>
        <p:spPr>
          <a:xfrm>
            <a:off x="1653702" y="3232126"/>
            <a:ext cx="8599251" cy="400110"/>
          </a:xfrm>
          <a:prstGeom prst="rect">
            <a:avLst/>
          </a:prstGeom>
          <a:noFill/>
        </p:spPr>
        <p:txBody>
          <a:bodyPr wrap="square" rtlCol="0">
            <a:spAutoFit/>
          </a:bodyPr>
          <a:lstStyle/>
          <a:p>
            <a:pPr algn="ctr"/>
            <a:r>
              <a:rPr lang="fr-FR" sz="2000" dirty="0">
                <a:solidFill>
                  <a:schemeClr val="accent4">
                    <a:lumMod val="75000"/>
                  </a:schemeClr>
                </a:solidFill>
                <a:latin typeface="Garamond" panose="02020404030301010803" pitchFamily="18" charset="0"/>
              </a:rPr>
              <a:t>Le service d’orientation et d’innovation professionnelle d’</a:t>
            </a:r>
            <a:r>
              <a:rPr lang="fr-FR" sz="2000" dirty="0" err="1">
                <a:solidFill>
                  <a:schemeClr val="accent4">
                    <a:lumMod val="75000"/>
                  </a:schemeClr>
                </a:solidFill>
                <a:latin typeface="Garamond" panose="02020404030301010803" pitchFamily="18" charset="0"/>
              </a:rPr>
              <a:t>Exquisite</a:t>
            </a:r>
            <a:r>
              <a:rPr lang="fr-FR" sz="2000" dirty="0">
                <a:solidFill>
                  <a:schemeClr val="accent4">
                    <a:lumMod val="75000"/>
                  </a:schemeClr>
                </a:solidFill>
                <a:latin typeface="Garamond" panose="02020404030301010803" pitchFamily="18" charset="0"/>
              </a:rPr>
              <a:t> Agency</a:t>
            </a:r>
            <a:endParaRPr lang="en-US" sz="2000" dirty="0">
              <a:solidFill>
                <a:schemeClr val="accent4">
                  <a:lumMod val="75000"/>
                </a:schemeClr>
              </a:solidFill>
              <a:latin typeface="Garamond" panose="02020404030301010803" pitchFamily="18" charset="0"/>
            </a:endParaRPr>
          </a:p>
        </p:txBody>
      </p:sp>
      <p:sp>
        <p:nvSpPr>
          <p:cNvPr id="15" name="Arrondir un rectangle avec un coin du même côté 14"/>
          <p:cNvSpPr/>
          <p:nvPr/>
        </p:nvSpPr>
        <p:spPr>
          <a:xfrm>
            <a:off x="763438" y="6060333"/>
            <a:ext cx="11428562" cy="797667"/>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Garamond" panose="02020404030301010803" pitchFamily="18" charset="0"/>
            </a:endParaRPr>
          </a:p>
          <a:p>
            <a:pPr algn="ctr"/>
            <a:r>
              <a:rPr lang="en-US" sz="1200" dirty="0">
                <a:latin typeface="Garamond" panose="02020404030301010803" pitchFamily="18" charset="0"/>
              </a:rPr>
              <a:t>27 20 28 26 42 – 07 99 22 79 79 – 07 99 52 28 28</a:t>
            </a:r>
          </a:p>
          <a:p>
            <a:pPr algn="ctr"/>
            <a:r>
              <a:rPr lang="en-US" sz="1200" dirty="0">
                <a:latin typeface="Garamond" panose="02020404030301010803" pitchFamily="18" charset="0"/>
              </a:rPr>
              <a:t>Plateau, Rue de l’Indenié les Hauts de l’Indenié</a:t>
            </a:r>
          </a:p>
          <a:p>
            <a:pPr algn="ctr"/>
            <a:r>
              <a:rPr lang="en-US" sz="1200" dirty="0">
                <a:latin typeface="Garamond" panose="02020404030301010803" pitchFamily="18" charset="0"/>
              </a:rPr>
              <a:t>derrière la polyclinique de l’Indenié, Bat. B 3eme étage</a:t>
            </a:r>
          </a:p>
          <a:p>
            <a:pPr algn="ctr"/>
            <a:endParaRPr lang="en-US" dirty="0"/>
          </a:p>
        </p:txBody>
      </p:sp>
    </p:spTree>
    <p:extLst>
      <p:ext uri="{BB962C8B-B14F-4D97-AF65-F5344CB8AC3E}">
        <p14:creationId xmlns:p14="http://schemas.microsoft.com/office/powerpoint/2010/main" val="4174291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2877" y="143506"/>
            <a:ext cx="1215958" cy="453384"/>
          </a:xfrm>
          <a:prstGeom prst="rect">
            <a:avLst/>
          </a:prstGeom>
        </p:spPr>
      </p:pic>
      <p:sp>
        <p:nvSpPr>
          <p:cNvPr id="6" name="ZoneTexte 5"/>
          <p:cNvSpPr txBox="1"/>
          <p:nvPr/>
        </p:nvSpPr>
        <p:spPr>
          <a:xfrm>
            <a:off x="4013762" y="977800"/>
            <a:ext cx="3067974" cy="523220"/>
          </a:xfrm>
          <a:prstGeom prst="rect">
            <a:avLst/>
          </a:prstGeom>
          <a:noFill/>
        </p:spPr>
        <p:txBody>
          <a:bodyPr wrap="square" rtlCol="0">
            <a:spAutoFit/>
          </a:bodyPr>
          <a:lstStyle/>
          <a:p>
            <a:pPr algn="ctr"/>
            <a:r>
              <a:rPr lang="en-US" sz="2800" dirty="0" err="1">
                <a:solidFill>
                  <a:schemeClr val="accent4">
                    <a:lumMod val="75000"/>
                  </a:schemeClr>
                </a:solidFill>
                <a:latin typeface="Garamond" panose="02020404030301010803" pitchFamily="18" charset="0"/>
                <a:cs typeface="Times New Roman" panose="02020603050405020304" pitchFamily="18" charset="0"/>
              </a:rPr>
              <a:t>Sommaire</a:t>
            </a:r>
            <a:endParaRPr lang="en-US" sz="2800" dirty="0">
              <a:solidFill>
                <a:schemeClr val="accent4">
                  <a:lumMod val="75000"/>
                </a:schemeClr>
              </a:solidFill>
              <a:latin typeface="Garamond" panose="02020404030301010803" pitchFamily="18" charset="0"/>
              <a:cs typeface="Times New Roman" panose="02020603050405020304" pitchFamily="18" charset="0"/>
            </a:endParaRPr>
          </a:p>
        </p:txBody>
      </p:sp>
      <p:sp>
        <p:nvSpPr>
          <p:cNvPr id="7" name="Rectangle 6"/>
          <p:cNvSpPr/>
          <p:nvPr/>
        </p:nvSpPr>
        <p:spPr>
          <a:xfrm>
            <a:off x="0" y="0"/>
            <a:ext cx="782894"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oneTexte 13"/>
          <p:cNvSpPr txBox="1"/>
          <p:nvPr/>
        </p:nvSpPr>
        <p:spPr>
          <a:xfrm>
            <a:off x="1770434" y="2062575"/>
            <a:ext cx="8599251" cy="1138773"/>
          </a:xfrm>
          <a:prstGeom prst="rect">
            <a:avLst/>
          </a:prstGeom>
          <a:noFill/>
        </p:spPr>
        <p:txBody>
          <a:bodyPr wrap="square" rtlCol="0">
            <a:spAutoFit/>
          </a:bodyPr>
          <a:lstStyle/>
          <a:p>
            <a:pPr marL="514350" indent="-514350">
              <a:buAutoNum type="romanUcPeriod"/>
            </a:pPr>
            <a:r>
              <a:rPr lang="fr-FR" sz="2400" dirty="0">
                <a:solidFill>
                  <a:schemeClr val="accent1">
                    <a:lumMod val="75000"/>
                  </a:schemeClr>
                </a:solidFill>
                <a:latin typeface="Garamond" panose="02020404030301010803" pitchFamily="18" charset="0"/>
              </a:rPr>
              <a:t>Notre Mission &amp; Le Problème que nous résolvons </a:t>
            </a:r>
          </a:p>
          <a:p>
            <a:pPr marL="514350" indent="-514350">
              <a:buAutoNum type="romanUcPeriod"/>
            </a:pPr>
            <a:r>
              <a:rPr lang="en-US" sz="2400" dirty="0">
                <a:solidFill>
                  <a:schemeClr val="accent1">
                    <a:lumMod val="75000"/>
                  </a:schemeClr>
                </a:solidFill>
                <a:latin typeface="Garamond" panose="02020404030301010803" pitchFamily="18" charset="0"/>
              </a:rPr>
              <a:t>Positionnement</a:t>
            </a:r>
          </a:p>
          <a:p>
            <a:pPr algn="ctr"/>
            <a:endParaRPr lang="en-US" sz="2000" dirty="0">
              <a:solidFill>
                <a:schemeClr val="accent4">
                  <a:lumMod val="75000"/>
                </a:schemeClr>
              </a:solidFill>
              <a:latin typeface="Garamond" panose="02020404030301010803" pitchFamily="18" charset="0"/>
            </a:endParaRPr>
          </a:p>
        </p:txBody>
      </p:sp>
      <p:sp>
        <p:nvSpPr>
          <p:cNvPr id="8" name="Arrondir un rectangle avec un coin du même côté 7"/>
          <p:cNvSpPr/>
          <p:nvPr/>
        </p:nvSpPr>
        <p:spPr>
          <a:xfrm>
            <a:off x="782894" y="6060333"/>
            <a:ext cx="11409106" cy="797667"/>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Garamond" panose="02020404030301010803" pitchFamily="18" charset="0"/>
            </a:endParaRPr>
          </a:p>
          <a:p>
            <a:pPr algn="ctr"/>
            <a:r>
              <a:rPr lang="en-US" sz="1200" dirty="0">
                <a:latin typeface="Garamond" panose="02020404030301010803" pitchFamily="18" charset="0"/>
              </a:rPr>
              <a:t>27 20 28 26 42 – 07 99 22 79 79 – 07 99 52 28 28</a:t>
            </a:r>
          </a:p>
          <a:p>
            <a:pPr algn="ctr"/>
            <a:r>
              <a:rPr lang="en-US" sz="1200" dirty="0">
                <a:latin typeface="Garamond" panose="02020404030301010803" pitchFamily="18" charset="0"/>
              </a:rPr>
              <a:t>Plateau, Rue de l’Indenié les Hauts de l’Indenié</a:t>
            </a:r>
          </a:p>
          <a:p>
            <a:pPr algn="ctr"/>
            <a:r>
              <a:rPr lang="en-US" sz="1200" dirty="0">
                <a:latin typeface="Garamond" panose="02020404030301010803" pitchFamily="18" charset="0"/>
              </a:rPr>
              <a:t>derrière la polyclinique de l’Indenié, Bat. B 3eme étage</a:t>
            </a:r>
          </a:p>
          <a:p>
            <a:pPr algn="ctr"/>
            <a:endParaRPr lang="en-US" dirty="0"/>
          </a:p>
        </p:txBody>
      </p:sp>
    </p:spTree>
    <p:extLst>
      <p:ext uri="{BB962C8B-B14F-4D97-AF65-F5344CB8AC3E}">
        <p14:creationId xmlns:p14="http://schemas.microsoft.com/office/powerpoint/2010/main" val="1539961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2877" y="143506"/>
            <a:ext cx="1215958" cy="453384"/>
          </a:xfrm>
          <a:prstGeom prst="rect">
            <a:avLst/>
          </a:prstGeom>
        </p:spPr>
      </p:pic>
      <p:sp>
        <p:nvSpPr>
          <p:cNvPr id="6" name="ZoneTexte 5"/>
          <p:cNvSpPr txBox="1"/>
          <p:nvPr/>
        </p:nvSpPr>
        <p:spPr>
          <a:xfrm>
            <a:off x="2738796" y="806118"/>
            <a:ext cx="6726217" cy="461665"/>
          </a:xfrm>
          <a:prstGeom prst="rect">
            <a:avLst/>
          </a:prstGeom>
          <a:noFill/>
        </p:spPr>
        <p:txBody>
          <a:bodyPr wrap="square" rtlCol="0">
            <a:spAutoFit/>
          </a:bodyPr>
          <a:lstStyle/>
          <a:p>
            <a:pPr algn="ctr"/>
            <a:r>
              <a:rPr lang="fr-FR" sz="2400" dirty="0">
                <a:solidFill>
                  <a:schemeClr val="accent4">
                    <a:lumMod val="75000"/>
                  </a:schemeClr>
                </a:solidFill>
                <a:latin typeface="Garamond" panose="02020404030301010803" pitchFamily="18" charset="0"/>
              </a:rPr>
              <a:t>I. Notre Mission &amp; Le Problème que nous résolvons</a:t>
            </a:r>
            <a:endParaRPr lang="en-US" sz="2400" dirty="0">
              <a:solidFill>
                <a:schemeClr val="accent4">
                  <a:lumMod val="75000"/>
                </a:schemeClr>
              </a:solidFill>
              <a:latin typeface="Garamond" panose="02020404030301010803" pitchFamily="18" charset="0"/>
              <a:cs typeface="Times New Roman" panose="02020603050405020304" pitchFamily="18" charset="0"/>
            </a:endParaRPr>
          </a:p>
        </p:txBody>
      </p:sp>
      <p:sp>
        <p:nvSpPr>
          <p:cNvPr id="7" name="Rectangle 6"/>
          <p:cNvSpPr/>
          <p:nvPr/>
        </p:nvSpPr>
        <p:spPr>
          <a:xfrm>
            <a:off x="0" y="0"/>
            <a:ext cx="782894"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oneTexte 13"/>
          <p:cNvSpPr txBox="1"/>
          <p:nvPr/>
        </p:nvSpPr>
        <p:spPr>
          <a:xfrm>
            <a:off x="1809346" y="1468876"/>
            <a:ext cx="7431931" cy="3416320"/>
          </a:xfrm>
          <a:prstGeom prst="rect">
            <a:avLst/>
          </a:prstGeom>
          <a:noFill/>
        </p:spPr>
        <p:txBody>
          <a:bodyPr wrap="square" rtlCol="0">
            <a:spAutoFit/>
          </a:bodyPr>
          <a:lstStyle/>
          <a:p>
            <a:r>
              <a:rPr lang="fr-FR" dirty="0">
                <a:solidFill>
                  <a:schemeClr val="accent4">
                    <a:lumMod val="75000"/>
                  </a:schemeClr>
                </a:solidFill>
                <a:latin typeface="Garamond" panose="02020404030301010803" pitchFamily="18" charset="0"/>
              </a:rPr>
              <a:t>Le Contexte : Pourquoi NOVA a été créé ? </a:t>
            </a:r>
          </a:p>
          <a:p>
            <a:endParaRPr lang="fr-FR" dirty="0">
              <a:solidFill>
                <a:schemeClr val="accent4">
                  <a:lumMod val="75000"/>
                </a:schemeClr>
              </a:solidFill>
              <a:latin typeface="Garamond" panose="02020404030301010803" pitchFamily="18" charset="0"/>
            </a:endParaRPr>
          </a:p>
          <a:p>
            <a:r>
              <a:rPr lang="fr-FR" dirty="0">
                <a:solidFill>
                  <a:srgbClr val="002060"/>
                </a:solidFill>
                <a:latin typeface="Garamond" panose="02020404030301010803" pitchFamily="18" charset="0"/>
              </a:rPr>
              <a:t>En Côte d’Ivoire, nous avons identifié plusieurs défis majeurs qui freinent l'intégration professionnelle des jeunes :</a:t>
            </a:r>
          </a:p>
          <a:p>
            <a:endParaRPr lang="fr-FR" dirty="0">
              <a:solidFill>
                <a:srgbClr val="002060"/>
              </a:solidFill>
              <a:latin typeface="Garamond" panose="02020404030301010803" pitchFamily="18" charset="0"/>
            </a:endParaRPr>
          </a:p>
          <a:p>
            <a:pPr marL="285750" indent="-285750">
              <a:buFont typeface="Arial" panose="020B0604020202020204" pitchFamily="34" charset="0"/>
              <a:buChar char="•"/>
            </a:pPr>
            <a:r>
              <a:rPr lang="fr-FR" dirty="0">
                <a:solidFill>
                  <a:srgbClr val="002060"/>
                </a:solidFill>
                <a:latin typeface="Garamond" panose="02020404030301010803" pitchFamily="18" charset="0"/>
              </a:rPr>
              <a:t> Un manque de conseil d’orientation structuré et accessible.</a:t>
            </a:r>
          </a:p>
          <a:p>
            <a:endParaRPr lang="fr-FR" dirty="0">
              <a:solidFill>
                <a:srgbClr val="002060"/>
              </a:solidFill>
              <a:latin typeface="Garamond" panose="02020404030301010803" pitchFamily="18" charset="0"/>
            </a:endParaRPr>
          </a:p>
          <a:p>
            <a:pPr marL="285750" indent="-285750">
              <a:buFont typeface="Arial" panose="020B0604020202020204" pitchFamily="34" charset="0"/>
              <a:buChar char="•"/>
            </a:pPr>
            <a:r>
              <a:rPr lang="fr-FR" dirty="0">
                <a:solidFill>
                  <a:srgbClr val="002060"/>
                </a:solidFill>
                <a:latin typeface="Garamond" panose="02020404030301010803" pitchFamily="18" charset="0"/>
              </a:rPr>
              <a:t>Une déconnexion flagrante entre les parcours académiques et les besoins réels du marché de l’emploi.</a:t>
            </a:r>
          </a:p>
          <a:p>
            <a:endParaRPr lang="fr-FR" dirty="0">
              <a:solidFill>
                <a:srgbClr val="002060"/>
              </a:solidFill>
              <a:latin typeface="Garamond" panose="02020404030301010803" pitchFamily="18" charset="0"/>
            </a:endParaRPr>
          </a:p>
          <a:p>
            <a:pPr marL="285750" indent="-285750">
              <a:buFont typeface="Arial" panose="020B0604020202020204" pitchFamily="34" charset="0"/>
              <a:buChar char="•"/>
            </a:pPr>
            <a:r>
              <a:rPr lang="fr-FR" dirty="0">
                <a:solidFill>
                  <a:srgbClr val="002060"/>
                </a:solidFill>
                <a:latin typeface="Garamond" panose="02020404030301010803" pitchFamily="18" charset="0"/>
              </a:rPr>
              <a:t> Une faible exposition des jeunes aux entreprises, à l’innovation et aux métiers émergents.</a:t>
            </a:r>
            <a:endParaRPr lang="en-US" dirty="0">
              <a:solidFill>
                <a:srgbClr val="002060"/>
              </a:solidFill>
              <a:latin typeface="Garamond" panose="02020404030301010803" pitchFamily="18" charset="0"/>
            </a:endParaRPr>
          </a:p>
        </p:txBody>
      </p:sp>
      <p:sp>
        <p:nvSpPr>
          <p:cNvPr id="9" name="Arrondir un rectangle avec un coin du même côté 8"/>
          <p:cNvSpPr/>
          <p:nvPr/>
        </p:nvSpPr>
        <p:spPr>
          <a:xfrm>
            <a:off x="782895" y="6060333"/>
            <a:ext cx="11409106" cy="797667"/>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Garamond" panose="02020404030301010803" pitchFamily="18" charset="0"/>
            </a:endParaRPr>
          </a:p>
          <a:p>
            <a:pPr algn="ctr"/>
            <a:r>
              <a:rPr lang="en-US" sz="1200" dirty="0">
                <a:latin typeface="Garamond" panose="02020404030301010803" pitchFamily="18" charset="0"/>
              </a:rPr>
              <a:t>27 20 28 26 42 – 07 99 22 79 79 – 07 99 52 28 28</a:t>
            </a:r>
          </a:p>
          <a:p>
            <a:pPr algn="ctr"/>
            <a:r>
              <a:rPr lang="en-US" sz="1200" dirty="0">
                <a:latin typeface="Garamond" panose="02020404030301010803" pitchFamily="18" charset="0"/>
              </a:rPr>
              <a:t>Plateau, Rue de l’Indenié les Hauts de l’Indenié</a:t>
            </a:r>
          </a:p>
          <a:p>
            <a:pPr algn="ctr"/>
            <a:r>
              <a:rPr lang="en-US" sz="1200" dirty="0">
                <a:latin typeface="Garamond" panose="02020404030301010803" pitchFamily="18" charset="0"/>
              </a:rPr>
              <a:t>derrière la polyclinique de l’Indenié, Bat. B 3eme étage</a:t>
            </a:r>
          </a:p>
          <a:p>
            <a:pPr algn="ctr"/>
            <a:endParaRPr lang="en-US" dirty="0"/>
          </a:p>
        </p:txBody>
      </p:sp>
    </p:spTree>
    <p:extLst>
      <p:ext uri="{BB962C8B-B14F-4D97-AF65-F5344CB8AC3E}">
        <p14:creationId xmlns:p14="http://schemas.microsoft.com/office/powerpoint/2010/main" val="2133357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787" y="1"/>
            <a:ext cx="1355792" cy="1318816"/>
          </a:xfrm>
          <a:prstGeom prst="rect">
            <a:avLst/>
          </a:prstGeom>
        </p:spPr>
      </p:pic>
      <p:sp>
        <p:nvSpPr>
          <p:cNvPr id="3" name="ZoneTexte 2"/>
          <p:cNvSpPr txBox="1"/>
          <p:nvPr/>
        </p:nvSpPr>
        <p:spPr>
          <a:xfrm>
            <a:off x="1118681" y="498459"/>
            <a:ext cx="7869676" cy="6463308"/>
          </a:xfrm>
          <a:prstGeom prst="rect">
            <a:avLst/>
          </a:prstGeom>
          <a:noFill/>
        </p:spPr>
        <p:txBody>
          <a:bodyPr wrap="square" rtlCol="0">
            <a:spAutoFit/>
          </a:bodyPr>
          <a:lstStyle/>
          <a:p>
            <a:pPr algn="ctr"/>
            <a:r>
              <a:rPr lang="fr-FR" b="1" dirty="0">
                <a:solidFill>
                  <a:schemeClr val="accent4">
                    <a:lumMod val="75000"/>
                  </a:schemeClr>
                </a:solidFill>
                <a:latin typeface="Garamond" panose="02020404030301010803" pitchFamily="18" charset="0"/>
              </a:rPr>
              <a:t>Présentation</a:t>
            </a:r>
          </a:p>
          <a:p>
            <a:pPr algn="ctr"/>
            <a:endParaRPr lang="fr-FR" b="1" dirty="0">
              <a:solidFill>
                <a:schemeClr val="accent4">
                  <a:lumMod val="75000"/>
                </a:schemeClr>
              </a:solidFill>
              <a:latin typeface="Garamond" panose="02020404030301010803" pitchFamily="18" charset="0"/>
            </a:endParaRPr>
          </a:p>
          <a:p>
            <a:r>
              <a:rPr lang="fr-FR" b="1" dirty="0">
                <a:solidFill>
                  <a:srgbClr val="002060"/>
                </a:solidFill>
                <a:latin typeface="Garamond" panose="02020404030301010803" pitchFamily="18" charset="0"/>
              </a:rPr>
              <a:t>Exquisite Agency</a:t>
            </a:r>
            <a:r>
              <a:rPr lang="fr-FR" dirty="0">
                <a:solidFill>
                  <a:srgbClr val="002060"/>
                </a:solidFill>
                <a:latin typeface="Garamond" panose="02020404030301010803" pitchFamily="18" charset="0"/>
              </a:rPr>
              <a:t> est une structure engagée dans la transformation académique et professionnelle de la jeunesse.</a:t>
            </a:r>
          </a:p>
          <a:p>
            <a:r>
              <a:rPr lang="fr-FR" dirty="0">
                <a:solidFill>
                  <a:srgbClr val="002060"/>
                </a:solidFill>
                <a:latin typeface="Garamond" panose="02020404030301010803" pitchFamily="18" charset="0"/>
              </a:rPr>
              <a:t>Face aux défis croissants liés à l’orientation, à l’employabilité et à la mobilité internationale, nous avons développé un modèle d’accompagnement structuré et innovant.</a:t>
            </a:r>
          </a:p>
          <a:p>
            <a:r>
              <a:rPr lang="fr-FR" dirty="0">
                <a:solidFill>
                  <a:srgbClr val="002060"/>
                </a:solidFill>
                <a:latin typeface="Garamond" panose="02020404030301010803" pitchFamily="18" charset="0"/>
              </a:rPr>
              <a:t>Notre approche repose sur une vision claire :</a:t>
            </a:r>
            <a:br>
              <a:rPr lang="fr-FR" dirty="0">
                <a:solidFill>
                  <a:srgbClr val="002060"/>
                </a:solidFill>
                <a:latin typeface="Garamond" panose="02020404030301010803" pitchFamily="18" charset="0"/>
              </a:rPr>
            </a:br>
            <a:r>
              <a:rPr lang="fr-FR" b="1" dirty="0">
                <a:solidFill>
                  <a:srgbClr val="002060"/>
                </a:solidFill>
                <a:latin typeface="Garamond" panose="02020404030301010803" pitchFamily="18" charset="0"/>
              </a:rPr>
              <a:t>Offrir à chaque jeune un parcours cohérent, stratégique et adapté aux réalités du monde actuel.</a:t>
            </a:r>
          </a:p>
          <a:p>
            <a:endParaRPr lang="fr-FR" dirty="0">
              <a:solidFill>
                <a:srgbClr val="002060"/>
              </a:solidFill>
              <a:latin typeface="Garamond" panose="02020404030301010803" pitchFamily="18" charset="0"/>
            </a:endParaRPr>
          </a:p>
          <a:p>
            <a:r>
              <a:rPr lang="fr-FR" dirty="0">
                <a:solidFill>
                  <a:srgbClr val="002060"/>
                </a:solidFill>
                <a:latin typeface="Garamond" panose="02020404030301010803" pitchFamily="18" charset="0"/>
              </a:rPr>
              <a:t>Pour concrétiser cette vision, Exquisite Agency s’appuie sur deux pôles complémentaires :</a:t>
            </a:r>
          </a:p>
          <a:p>
            <a:endParaRPr lang="fr-FR" dirty="0">
              <a:solidFill>
                <a:srgbClr val="002060"/>
              </a:solidFill>
              <a:latin typeface="Garamond" panose="02020404030301010803" pitchFamily="18" charset="0"/>
            </a:endParaRPr>
          </a:p>
          <a:p>
            <a:r>
              <a:rPr lang="fr-FR" b="1" dirty="0">
                <a:solidFill>
                  <a:srgbClr val="002060"/>
                </a:solidFill>
                <a:latin typeface="Garamond" panose="02020404030301010803" pitchFamily="18" charset="0"/>
              </a:rPr>
              <a:t>SAS – Studying Abroad Solutions</a:t>
            </a:r>
            <a:br>
              <a:rPr lang="fr-FR" dirty="0">
                <a:solidFill>
                  <a:srgbClr val="002060"/>
                </a:solidFill>
                <a:latin typeface="Garamond" panose="02020404030301010803" pitchFamily="18" charset="0"/>
              </a:rPr>
            </a:br>
            <a:r>
              <a:rPr lang="fr-FR" dirty="0">
                <a:solidFill>
                  <a:srgbClr val="002060"/>
                </a:solidFill>
                <a:latin typeface="Garamond" panose="02020404030301010803" pitchFamily="18" charset="0"/>
              </a:rPr>
              <a:t>dédié à la mobilité académique internationale.</a:t>
            </a:r>
          </a:p>
          <a:p>
            <a:endParaRPr lang="fr-FR" dirty="0">
              <a:solidFill>
                <a:srgbClr val="002060"/>
              </a:solidFill>
              <a:latin typeface="Garamond" panose="02020404030301010803" pitchFamily="18" charset="0"/>
            </a:endParaRPr>
          </a:p>
          <a:p>
            <a:r>
              <a:rPr lang="fr-FR" b="1" dirty="0">
                <a:solidFill>
                  <a:srgbClr val="002060"/>
                </a:solidFill>
                <a:latin typeface="Garamond" panose="02020404030301010803" pitchFamily="18" charset="0"/>
              </a:rPr>
              <a:t>NOVA – Nouvelle Orientation vers l’Avenir</a:t>
            </a:r>
            <a:br>
              <a:rPr lang="fr-FR" dirty="0">
                <a:solidFill>
                  <a:srgbClr val="002060"/>
                </a:solidFill>
                <a:latin typeface="Garamond" panose="02020404030301010803" pitchFamily="18" charset="0"/>
              </a:rPr>
            </a:br>
            <a:r>
              <a:rPr lang="fr-FR" dirty="0">
                <a:solidFill>
                  <a:srgbClr val="002060"/>
                </a:solidFill>
                <a:latin typeface="Garamond" panose="02020404030301010803" pitchFamily="18" charset="0"/>
              </a:rPr>
              <a:t>dédié à l’orientation, à l’innovation et à l’employabilité locale.</a:t>
            </a:r>
          </a:p>
          <a:p>
            <a:endParaRPr lang="fr-FR" dirty="0">
              <a:solidFill>
                <a:srgbClr val="002060"/>
              </a:solidFill>
              <a:latin typeface="Garamond" panose="02020404030301010803" pitchFamily="18" charset="0"/>
            </a:endParaRPr>
          </a:p>
          <a:p>
            <a:r>
              <a:rPr lang="fr-FR" dirty="0">
                <a:solidFill>
                  <a:srgbClr val="002060"/>
                </a:solidFill>
                <a:latin typeface="Garamond" panose="02020404030301010803" pitchFamily="18" charset="0"/>
              </a:rPr>
              <a:t>Ensemble, ces deux services forment un écosystème intégré au service de la réussite.</a:t>
            </a:r>
          </a:p>
          <a:p>
            <a:endParaRPr lang="fr-FR" dirty="0"/>
          </a:p>
          <a:p>
            <a:endParaRPr lang="en-US" dirty="0"/>
          </a:p>
        </p:txBody>
      </p:sp>
    </p:spTree>
    <p:extLst>
      <p:ext uri="{BB962C8B-B14F-4D97-AF65-F5344CB8AC3E}">
        <p14:creationId xmlns:p14="http://schemas.microsoft.com/office/powerpoint/2010/main" val="2450625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2877" y="143506"/>
            <a:ext cx="1215958" cy="453384"/>
          </a:xfrm>
          <a:prstGeom prst="rect">
            <a:avLst/>
          </a:prstGeom>
        </p:spPr>
      </p:pic>
      <p:sp>
        <p:nvSpPr>
          <p:cNvPr id="7" name="Rectangle 6"/>
          <p:cNvSpPr/>
          <p:nvPr/>
        </p:nvSpPr>
        <p:spPr>
          <a:xfrm>
            <a:off x="0" y="0"/>
            <a:ext cx="782894"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oneTexte 13"/>
          <p:cNvSpPr txBox="1"/>
          <p:nvPr/>
        </p:nvSpPr>
        <p:spPr>
          <a:xfrm>
            <a:off x="1809346" y="1093167"/>
            <a:ext cx="7431931" cy="3693319"/>
          </a:xfrm>
          <a:prstGeom prst="rect">
            <a:avLst/>
          </a:prstGeom>
          <a:noFill/>
        </p:spPr>
        <p:txBody>
          <a:bodyPr wrap="square" rtlCol="0">
            <a:spAutoFit/>
          </a:bodyPr>
          <a:lstStyle/>
          <a:p>
            <a:pPr algn="ctr"/>
            <a:r>
              <a:rPr lang="fr-FR" dirty="0">
                <a:solidFill>
                  <a:schemeClr val="accent4">
                    <a:lumMod val="75000"/>
                  </a:schemeClr>
                </a:solidFill>
                <a:latin typeface="Garamond" panose="02020404030301010803" pitchFamily="18" charset="0"/>
              </a:rPr>
              <a:t>Notre Mission </a:t>
            </a:r>
          </a:p>
          <a:p>
            <a:endParaRPr lang="fr-FR" dirty="0">
              <a:latin typeface="Garamond" panose="02020404030301010803" pitchFamily="18" charset="0"/>
            </a:endParaRPr>
          </a:p>
          <a:p>
            <a:r>
              <a:rPr lang="fr-FR" dirty="0">
                <a:solidFill>
                  <a:schemeClr val="accent1">
                    <a:lumMod val="50000"/>
                  </a:schemeClr>
                </a:solidFill>
                <a:latin typeface="Garamond" panose="02020404030301010803" pitchFamily="18" charset="0"/>
              </a:rPr>
              <a:t>Notre raison d'être est de combler ce fossé en :</a:t>
            </a:r>
          </a:p>
          <a:p>
            <a:endParaRPr lang="fr-FR" dirty="0">
              <a:solidFill>
                <a:schemeClr val="accent1">
                  <a:lumMod val="50000"/>
                </a:schemeClr>
              </a:solidFill>
              <a:latin typeface="Garamond" panose="02020404030301010803" pitchFamily="18" charset="0"/>
            </a:endParaRPr>
          </a:p>
          <a:p>
            <a:pPr marL="285750" indent="-285750">
              <a:buFont typeface="Arial" panose="020B0604020202020204" pitchFamily="34" charset="0"/>
              <a:buChar char="•"/>
            </a:pPr>
            <a:r>
              <a:rPr lang="fr-FR" dirty="0">
                <a:solidFill>
                  <a:schemeClr val="accent1">
                    <a:lumMod val="50000"/>
                  </a:schemeClr>
                </a:solidFill>
                <a:latin typeface="Garamond" panose="02020404030301010803" pitchFamily="18" charset="0"/>
              </a:rPr>
              <a:t> </a:t>
            </a:r>
            <a:r>
              <a:rPr lang="fr-FR" b="1" dirty="0">
                <a:solidFill>
                  <a:schemeClr val="accent1">
                    <a:lumMod val="50000"/>
                  </a:schemeClr>
                </a:solidFill>
                <a:latin typeface="Garamond" panose="02020404030301010803" pitchFamily="18" charset="0"/>
              </a:rPr>
              <a:t>Aidant</a:t>
            </a:r>
            <a:r>
              <a:rPr lang="fr-FR" dirty="0">
                <a:solidFill>
                  <a:schemeClr val="accent1">
                    <a:lumMod val="50000"/>
                  </a:schemeClr>
                </a:solidFill>
                <a:latin typeface="Garamond" panose="02020404030301010803" pitchFamily="18" charset="0"/>
              </a:rPr>
              <a:t> les jeunes à faire des choix d’orientation éclairés et réalistes. </a:t>
            </a:r>
          </a:p>
          <a:p>
            <a:endParaRPr lang="fr-FR" dirty="0">
              <a:solidFill>
                <a:schemeClr val="accent1">
                  <a:lumMod val="50000"/>
                </a:schemeClr>
              </a:solidFill>
              <a:latin typeface="Garamond" panose="02020404030301010803" pitchFamily="18" charset="0"/>
            </a:endParaRPr>
          </a:p>
          <a:p>
            <a:pPr marL="285750" indent="-285750">
              <a:buFont typeface="Arial" panose="020B0604020202020204" pitchFamily="34" charset="0"/>
              <a:buChar char="•"/>
            </a:pPr>
            <a:r>
              <a:rPr lang="fr-FR" b="1" dirty="0">
                <a:solidFill>
                  <a:schemeClr val="accent1">
                    <a:lumMod val="50000"/>
                  </a:schemeClr>
                </a:solidFill>
                <a:latin typeface="Garamond" panose="02020404030301010803" pitchFamily="18" charset="0"/>
              </a:rPr>
              <a:t>Donnant</a:t>
            </a:r>
            <a:r>
              <a:rPr lang="fr-FR" dirty="0">
                <a:solidFill>
                  <a:schemeClr val="accent1">
                    <a:lumMod val="50000"/>
                  </a:schemeClr>
                </a:solidFill>
                <a:latin typeface="Garamond" panose="02020404030301010803" pitchFamily="18" charset="0"/>
              </a:rPr>
              <a:t> une vision concrète des métiers d’aujourd’hui et de demain.</a:t>
            </a:r>
          </a:p>
          <a:p>
            <a:endParaRPr lang="fr-FR" dirty="0">
              <a:solidFill>
                <a:schemeClr val="accent1">
                  <a:lumMod val="50000"/>
                </a:schemeClr>
              </a:solidFill>
              <a:latin typeface="Garamond" panose="02020404030301010803" pitchFamily="18" charset="0"/>
            </a:endParaRPr>
          </a:p>
          <a:p>
            <a:pPr marL="285750" indent="-285750">
              <a:buFont typeface="Arial" panose="020B0604020202020204" pitchFamily="34" charset="0"/>
              <a:buChar char="•"/>
            </a:pPr>
            <a:r>
              <a:rPr lang="fr-FR" b="1" dirty="0">
                <a:solidFill>
                  <a:schemeClr val="accent1">
                    <a:lumMod val="50000"/>
                  </a:schemeClr>
                </a:solidFill>
                <a:latin typeface="Garamond" panose="02020404030301010803" pitchFamily="18" charset="0"/>
              </a:rPr>
              <a:t>Connectant</a:t>
            </a:r>
            <a:r>
              <a:rPr lang="fr-FR" dirty="0">
                <a:solidFill>
                  <a:schemeClr val="accent1">
                    <a:lumMod val="50000"/>
                  </a:schemeClr>
                </a:solidFill>
                <a:latin typeface="Garamond" panose="02020404030301010803" pitchFamily="18" charset="0"/>
              </a:rPr>
              <a:t> les établissements aux dynamiques économiques et innovantes.</a:t>
            </a:r>
          </a:p>
          <a:p>
            <a:endParaRPr lang="fr-FR" dirty="0">
              <a:solidFill>
                <a:schemeClr val="accent1">
                  <a:lumMod val="50000"/>
                </a:schemeClr>
              </a:solidFill>
              <a:latin typeface="Garamond" panose="02020404030301010803" pitchFamily="18" charset="0"/>
            </a:endParaRPr>
          </a:p>
          <a:p>
            <a:pPr marL="285750" indent="-285750">
              <a:buFont typeface="Arial" panose="020B0604020202020204" pitchFamily="34" charset="0"/>
              <a:buChar char="•"/>
            </a:pPr>
            <a:r>
              <a:rPr lang="fr-FR" b="1" dirty="0">
                <a:solidFill>
                  <a:schemeClr val="accent1">
                    <a:lumMod val="50000"/>
                  </a:schemeClr>
                </a:solidFill>
                <a:latin typeface="Garamond" panose="02020404030301010803" pitchFamily="18" charset="0"/>
              </a:rPr>
              <a:t>Améliorant</a:t>
            </a:r>
            <a:r>
              <a:rPr lang="fr-FR" dirty="0">
                <a:solidFill>
                  <a:schemeClr val="accent1">
                    <a:lumMod val="50000"/>
                  </a:schemeClr>
                </a:solidFill>
                <a:latin typeface="Garamond" panose="02020404030301010803" pitchFamily="18" charset="0"/>
              </a:rPr>
              <a:t> </a:t>
            </a:r>
            <a:r>
              <a:rPr lang="fr-FR" b="1" dirty="0">
                <a:solidFill>
                  <a:schemeClr val="accent1">
                    <a:lumMod val="50000"/>
                  </a:schemeClr>
                </a:solidFill>
                <a:latin typeface="Garamond" panose="02020404030301010803" pitchFamily="18" charset="0"/>
              </a:rPr>
              <a:t>l’employabilité</a:t>
            </a:r>
            <a:r>
              <a:rPr lang="fr-FR" dirty="0">
                <a:solidFill>
                  <a:schemeClr val="accent1">
                    <a:lumMod val="50000"/>
                  </a:schemeClr>
                </a:solidFill>
                <a:latin typeface="Garamond" panose="02020404030301010803" pitchFamily="18" charset="0"/>
              </a:rPr>
              <a:t> et la préparation professionnelle de tous. </a:t>
            </a:r>
          </a:p>
          <a:p>
            <a:endParaRPr lang="fr-FR" dirty="0">
              <a:solidFill>
                <a:schemeClr val="accent1">
                  <a:lumMod val="50000"/>
                </a:schemeClr>
              </a:solidFill>
              <a:latin typeface="Garamond" panose="02020404030301010803" pitchFamily="18" charset="0"/>
            </a:endParaRPr>
          </a:p>
          <a:p>
            <a:pPr marL="285750" indent="-285750">
              <a:buFont typeface="Arial" panose="020B0604020202020204" pitchFamily="34" charset="0"/>
              <a:buChar char="•"/>
            </a:pPr>
            <a:r>
              <a:rPr lang="fr-FR" b="1" dirty="0">
                <a:solidFill>
                  <a:schemeClr val="accent1">
                    <a:lumMod val="50000"/>
                  </a:schemeClr>
                </a:solidFill>
                <a:latin typeface="Garamond" panose="02020404030301010803" pitchFamily="18" charset="0"/>
              </a:rPr>
              <a:t>Créant</a:t>
            </a:r>
            <a:r>
              <a:rPr lang="fr-FR" dirty="0">
                <a:solidFill>
                  <a:schemeClr val="accent1">
                    <a:lumMod val="50000"/>
                  </a:schemeClr>
                </a:solidFill>
                <a:latin typeface="Garamond" panose="02020404030301010803" pitchFamily="18" charset="0"/>
              </a:rPr>
              <a:t>, à moyen terme, un écosystème durable écoles-entreprises-innovation</a:t>
            </a:r>
            <a:r>
              <a:rPr lang="fr-FR" dirty="0">
                <a:latin typeface="Garamond" panose="02020404030301010803" pitchFamily="18" charset="0"/>
              </a:rPr>
              <a:t>.</a:t>
            </a:r>
            <a:endParaRPr lang="en-US" dirty="0">
              <a:solidFill>
                <a:schemeClr val="accent4">
                  <a:lumMod val="75000"/>
                </a:schemeClr>
              </a:solidFill>
              <a:latin typeface="Garamond" panose="02020404030301010803" pitchFamily="18" charset="0"/>
            </a:endParaRPr>
          </a:p>
        </p:txBody>
      </p:sp>
      <p:sp>
        <p:nvSpPr>
          <p:cNvPr id="11" name="Arrondir un rectangle avec un coin du même côté 10"/>
          <p:cNvSpPr/>
          <p:nvPr/>
        </p:nvSpPr>
        <p:spPr>
          <a:xfrm>
            <a:off x="782894" y="6060333"/>
            <a:ext cx="11409106" cy="797667"/>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Garamond" panose="02020404030301010803" pitchFamily="18" charset="0"/>
            </a:endParaRPr>
          </a:p>
          <a:p>
            <a:pPr algn="ctr"/>
            <a:r>
              <a:rPr lang="en-US" sz="1200" dirty="0">
                <a:latin typeface="Garamond" panose="02020404030301010803" pitchFamily="18" charset="0"/>
              </a:rPr>
              <a:t>27 20 28 26 42 – 07 99 22 79 79 – 07 99 52 28 28</a:t>
            </a:r>
          </a:p>
          <a:p>
            <a:pPr algn="ctr"/>
            <a:r>
              <a:rPr lang="en-US" sz="1200" dirty="0">
                <a:latin typeface="Garamond" panose="02020404030301010803" pitchFamily="18" charset="0"/>
              </a:rPr>
              <a:t>Plateau, Rue de l’Indenié les Hauts de l’Indenié</a:t>
            </a:r>
          </a:p>
          <a:p>
            <a:pPr algn="ctr"/>
            <a:r>
              <a:rPr lang="en-US" sz="1200" dirty="0">
                <a:latin typeface="Garamond" panose="02020404030301010803" pitchFamily="18" charset="0"/>
              </a:rPr>
              <a:t>derrière la polyclinique de l’Indenié, Bat. B 3eme étage</a:t>
            </a:r>
          </a:p>
          <a:p>
            <a:pPr algn="ctr"/>
            <a:endParaRPr lang="en-US" dirty="0"/>
          </a:p>
        </p:txBody>
      </p:sp>
    </p:spTree>
    <p:extLst>
      <p:ext uri="{BB962C8B-B14F-4D97-AF65-F5344CB8AC3E}">
        <p14:creationId xmlns:p14="http://schemas.microsoft.com/office/powerpoint/2010/main" val="1718482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2877" y="143506"/>
            <a:ext cx="1215958" cy="453384"/>
          </a:xfrm>
          <a:prstGeom prst="rect">
            <a:avLst/>
          </a:prstGeom>
        </p:spPr>
      </p:pic>
      <p:sp>
        <p:nvSpPr>
          <p:cNvPr id="7" name="Rectangle 6"/>
          <p:cNvSpPr/>
          <p:nvPr/>
        </p:nvSpPr>
        <p:spPr>
          <a:xfrm>
            <a:off x="0" y="0"/>
            <a:ext cx="782894"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oneTexte 13"/>
          <p:cNvSpPr txBox="1"/>
          <p:nvPr/>
        </p:nvSpPr>
        <p:spPr>
          <a:xfrm>
            <a:off x="1731524" y="1080002"/>
            <a:ext cx="7431931" cy="2215991"/>
          </a:xfrm>
          <a:prstGeom prst="rect">
            <a:avLst/>
          </a:prstGeom>
          <a:noFill/>
        </p:spPr>
        <p:txBody>
          <a:bodyPr wrap="square" rtlCol="0">
            <a:spAutoFit/>
          </a:bodyPr>
          <a:lstStyle/>
          <a:p>
            <a:endParaRPr lang="fr-FR" dirty="0">
              <a:solidFill>
                <a:srgbClr val="002060"/>
              </a:solidFill>
              <a:latin typeface="Garamond" panose="02020404030301010803" pitchFamily="18" charset="0"/>
            </a:endParaRPr>
          </a:p>
          <a:p>
            <a:endParaRPr lang="fr-FR" dirty="0">
              <a:solidFill>
                <a:srgbClr val="002060"/>
              </a:solidFill>
              <a:latin typeface="Garamond" panose="02020404030301010803" pitchFamily="18" charset="0"/>
            </a:endParaRPr>
          </a:p>
          <a:p>
            <a:pPr algn="ctr"/>
            <a:r>
              <a:rPr lang="fr-FR" sz="2400" dirty="0">
                <a:solidFill>
                  <a:schemeClr val="accent4">
                    <a:lumMod val="75000"/>
                  </a:schemeClr>
                </a:solidFill>
                <a:latin typeface="Garamond" panose="02020404030301010803" pitchFamily="18" charset="0"/>
              </a:rPr>
              <a:t>IV. Positionnement Final et Contact </a:t>
            </a:r>
          </a:p>
          <a:p>
            <a:pPr algn="ctr"/>
            <a:endParaRPr lang="fr-FR" sz="2400" dirty="0">
              <a:solidFill>
                <a:schemeClr val="accent4">
                  <a:lumMod val="75000"/>
                </a:schemeClr>
              </a:solidFill>
              <a:latin typeface="Garamond" panose="02020404030301010803" pitchFamily="18" charset="0"/>
            </a:endParaRPr>
          </a:p>
          <a:p>
            <a:r>
              <a:rPr lang="fr-FR" dirty="0">
                <a:solidFill>
                  <a:srgbClr val="002060"/>
                </a:solidFill>
                <a:latin typeface="Garamond" panose="02020404030301010803" pitchFamily="18" charset="0"/>
              </a:rPr>
              <a:t>NOVA se positionne sur </a:t>
            </a:r>
            <a:r>
              <a:rPr lang="fr-FR" b="1" dirty="0">
                <a:solidFill>
                  <a:srgbClr val="002060"/>
                </a:solidFill>
                <a:latin typeface="Garamond" panose="02020404030301010803" pitchFamily="18" charset="0"/>
              </a:rPr>
              <a:t>l'orientation</a:t>
            </a:r>
            <a:r>
              <a:rPr lang="fr-FR" dirty="0">
                <a:solidFill>
                  <a:srgbClr val="002060"/>
                </a:solidFill>
                <a:latin typeface="Garamond" panose="02020404030301010803" pitchFamily="18" charset="0"/>
              </a:rPr>
              <a:t>, l'innovation et </a:t>
            </a:r>
            <a:r>
              <a:rPr lang="fr-FR" b="1" dirty="0">
                <a:solidFill>
                  <a:srgbClr val="002060"/>
                </a:solidFill>
                <a:latin typeface="Garamond" panose="02020404030301010803" pitchFamily="18" charset="0"/>
              </a:rPr>
              <a:t>l'employabilité</a:t>
            </a:r>
            <a:r>
              <a:rPr lang="fr-FR" dirty="0">
                <a:solidFill>
                  <a:srgbClr val="002060"/>
                </a:solidFill>
                <a:latin typeface="Garamond" panose="02020404030301010803" pitchFamily="18" charset="0"/>
              </a:rPr>
              <a:t> locale et régionale, en complémentarité d'autres acteurs comme SAS (mobilité étudiante internationale).</a:t>
            </a:r>
            <a:endParaRPr lang="en-US" dirty="0">
              <a:solidFill>
                <a:srgbClr val="002060"/>
              </a:solidFill>
              <a:latin typeface="Garamond" panose="02020404030301010803" pitchFamily="18" charset="0"/>
            </a:endParaRPr>
          </a:p>
        </p:txBody>
      </p:sp>
      <p:sp>
        <p:nvSpPr>
          <p:cNvPr id="8" name="Arrondir un rectangle avec un coin du même côté 7"/>
          <p:cNvSpPr/>
          <p:nvPr/>
        </p:nvSpPr>
        <p:spPr>
          <a:xfrm>
            <a:off x="782894" y="6060333"/>
            <a:ext cx="11409106" cy="797667"/>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Garamond" panose="02020404030301010803" pitchFamily="18" charset="0"/>
            </a:endParaRPr>
          </a:p>
          <a:p>
            <a:pPr algn="ctr"/>
            <a:r>
              <a:rPr lang="en-US" sz="1200" dirty="0">
                <a:latin typeface="Garamond" panose="02020404030301010803" pitchFamily="18" charset="0"/>
              </a:rPr>
              <a:t>27 20 28 26 42 – 07 99 22 79 79 – 07 99 52 28 28</a:t>
            </a:r>
          </a:p>
          <a:p>
            <a:pPr algn="ctr"/>
            <a:r>
              <a:rPr lang="en-US" sz="1200" dirty="0">
                <a:latin typeface="Garamond" panose="02020404030301010803" pitchFamily="18" charset="0"/>
              </a:rPr>
              <a:t>Plateau, Rue de l’Indenié les Hauts de l’Indenié</a:t>
            </a:r>
          </a:p>
          <a:p>
            <a:pPr algn="ctr"/>
            <a:r>
              <a:rPr lang="en-US" sz="1200" dirty="0">
                <a:latin typeface="Garamond" panose="02020404030301010803" pitchFamily="18" charset="0"/>
              </a:rPr>
              <a:t>derrière la polyclinique de l’Indenié, Bat. B 3eme étage</a:t>
            </a:r>
          </a:p>
          <a:p>
            <a:pPr algn="ctr"/>
            <a:endParaRPr lang="en-US" dirty="0"/>
          </a:p>
        </p:txBody>
      </p:sp>
    </p:spTree>
    <p:extLst>
      <p:ext uri="{BB962C8B-B14F-4D97-AF65-F5344CB8AC3E}">
        <p14:creationId xmlns:p14="http://schemas.microsoft.com/office/powerpoint/2010/main" val="3352901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A4870B-777D-36F2-1221-0950A88D6D71}"/>
              </a:ext>
            </a:extLst>
          </p:cNvPr>
          <p:cNvSpPr>
            <a:spLocks noGrp="1"/>
          </p:cNvSpPr>
          <p:nvPr>
            <p:ph type="ctrTitle"/>
          </p:nvPr>
        </p:nvSpPr>
        <p:spPr>
          <a:xfrm>
            <a:off x="1747024" y="943943"/>
            <a:ext cx="9144000" cy="2387600"/>
          </a:xfrm>
        </p:spPr>
        <p:txBody>
          <a:bodyPr>
            <a:normAutofit/>
          </a:bodyPr>
          <a:lstStyle/>
          <a:p>
            <a:r>
              <a:rPr lang="fr-FR" sz="4800" dirty="0">
                <a:solidFill>
                  <a:srgbClr val="FF0000"/>
                </a:solidFill>
                <a:latin typeface="Garamond" panose="02020404030301010803" pitchFamily="18" charset="0"/>
              </a:rPr>
              <a:t>Studying Abroad Solutions “SAS”</a:t>
            </a:r>
            <a:endParaRPr lang="fr-FR" sz="4800" dirty="0">
              <a:solidFill>
                <a:srgbClr val="FF0000"/>
              </a:solidFill>
            </a:endParaRPr>
          </a:p>
        </p:txBody>
      </p:sp>
    </p:spTree>
    <p:extLst>
      <p:ext uri="{BB962C8B-B14F-4D97-AF65-F5344CB8AC3E}">
        <p14:creationId xmlns:p14="http://schemas.microsoft.com/office/powerpoint/2010/main" val="2099489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A4870B-777D-36F2-1221-0950A88D6D71}"/>
              </a:ext>
            </a:extLst>
          </p:cNvPr>
          <p:cNvSpPr>
            <a:spLocks noGrp="1"/>
          </p:cNvSpPr>
          <p:nvPr>
            <p:ph type="ctrTitle"/>
          </p:nvPr>
        </p:nvSpPr>
        <p:spPr>
          <a:xfrm>
            <a:off x="1524000" y="509046"/>
            <a:ext cx="9144000" cy="477837"/>
          </a:xfrm>
        </p:spPr>
        <p:txBody>
          <a:bodyPr>
            <a:noAutofit/>
          </a:bodyPr>
          <a:lstStyle/>
          <a:p>
            <a:r>
              <a:rPr lang="fr-FR" sz="2800" dirty="0">
                <a:solidFill>
                  <a:srgbClr val="FF0000"/>
                </a:solidFill>
                <a:latin typeface="Garamond" panose="02020404030301010803" pitchFamily="18" charset="0"/>
              </a:rPr>
              <a:t>Sommaire</a:t>
            </a:r>
          </a:p>
        </p:txBody>
      </p:sp>
      <p:sp>
        <p:nvSpPr>
          <p:cNvPr id="3" name="Sous-titre 2">
            <a:extLst>
              <a:ext uri="{FF2B5EF4-FFF2-40B4-BE49-F238E27FC236}">
                <a16:creationId xmlns:a16="http://schemas.microsoft.com/office/drawing/2014/main" id="{73DE392D-DD2D-9D4E-4187-D0B97E31B069}"/>
              </a:ext>
            </a:extLst>
          </p:cNvPr>
          <p:cNvSpPr>
            <a:spLocks noGrp="1"/>
          </p:cNvSpPr>
          <p:nvPr>
            <p:ph type="subTitle" idx="1"/>
          </p:nvPr>
        </p:nvSpPr>
        <p:spPr>
          <a:xfrm>
            <a:off x="1524000" y="1276815"/>
            <a:ext cx="9144000" cy="3657600"/>
          </a:xfrm>
        </p:spPr>
        <p:txBody>
          <a:bodyPr/>
          <a:lstStyle/>
          <a:p>
            <a:pPr marL="457200" indent="-457200" algn="just">
              <a:buAutoNum type="arabicPeriod"/>
            </a:pPr>
            <a:r>
              <a:rPr lang="fr-FR" dirty="0">
                <a:solidFill>
                  <a:srgbClr val="002060"/>
                </a:solidFill>
                <a:latin typeface="Garamond" panose="02020404030301010803" pitchFamily="18" charset="0"/>
              </a:rPr>
              <a:t>Qui sommes-nous ?</a:t>
            </a:r>
          </a:p>
          <a:p>
            <a:pPr marL="457200" indent="-457200" algn="just">
              <a:buAutoNum type="arabicPeriod"/>
            </a:pPr>
            <a:r>
              <a:rPr lang="fr-FR" dirty="0">
                <a:solidFill>
                  <a:srgbClr val="002060"/>
                </a:solidFill>
                <a:latin typeface="Garamond" panose="02020404030301010803" pitchFamily="18" charset="0"/>
              </a:rPr>
              <a:t>Les fondateurs </a:t>
            </a:r>
          </a:p>
          <a:p>
            <a:pPr marL="457200" indent="-457200" algn="just">
              <a:buAutoNum type="arabicPeriod"/>
            </a:pPr>
            <a:r>
              <a:rPr lang="fr-FR" dirty="0">
                <a:solidFill>
                  <a:srgbClr val="002060"/>
                </a:solidFill>
                <a:latin typeface="Garamond" panose="02020404030301010803" pitchFamily="18" charset="0"/>
              </a:rPr>
              <a:t>Notre expertise à votre disposition</a:t>
            </a:r>
          </a:p>
          <a:p>
            <a:pPr marL="457200" indent="-457200" algn="just">
              <a:buAutoNum type="arabicPeriod"/>
            </a:pPr>
            <a:r>
              <a:rPr lang="fr-FR" dirty="0">
                <a:solidFill>
                  <a:srgbClr val="002060"/>
                </a:solidFill>
                <a:latin typeface="Garamond" panose="02020404030301010803" pitchFamily="18" charset="0"/>
              </a:rPr>
              <a:t>Notre démarche en 6 étapes</a:t>
            </a:r>
          </a:p>
          <a:p>
            <a:pPr marL="457200" indent="-457200" algn="just">
              <a:buAutoNum type="arabicPeriod"/>
            </a:pPr>
            <a:r>
              <a:rPr lang="fr-FR" dirty="0">
                <a:solidFill>
                  <a:srgbClr val="002060"/>
                </a:solidFill>
                <a:latin typeface="Garamond" panose="02020404030301010803" pitchFamily="18" charset="0"/>
              </a:rPr>
              <a:t>Nos destinations </a:t>
            </a:r>
          </a:p>
          <a:p>
            <a:pPr marL="457200" indent="-457200" algn="just">
              <a:buAutoNum type="arabicPeriod"/>
            </a:pPr>
            <a:r>
              <a:rPr lang="fr-FR" dirty="0">
                <a:solidFill>
                  <a:srgbClr val="002060"/>
                </a:solidFill>
                <a:latin typeface="Garamond" panose="02020404030301010803" pitchFamily="18" charset="0"/>
              </a:rPr>
              <a:t>Nos services</a:t>
            </a:r>
          </a:p>
          <a:p>
            <a:pPr marL="457200" indent="-457200" algn="just">
              <a:buAutoNum type="arabicPeriod"/>
            </a:pPr>
            <a:r>
              <a:rPr lang="fr-FR" dirty="0">
                <a:solidFill>
                  <a:srgbClr val="002060"/>
                </a:solidFill>
                <a:latin typeface="Garamond" panose="02020404030301010803" pitchFamily="18" charset="0"/>
              </a:rPr>
              <a:t>Nos avantages</a:t>
            </a:r>
          </a:p>
          <a:p>
            <a:pPr algn="just"/>
            <a:endParaRPr lang="fr-FR" dirty="0">
              <a:solidFill>
                <a:srgbClr val="002060"/>
              </a:solidFill>
            </a:endParaRPr>
          </a:p>
        </p:txBody>
      </p:sp>
    </p:spTree>
    <p:extLst>
      <p:ext uri="{BB962C8B-B14F-4D97-AF65-F5344CB8AC3E}">
        <p14:creationId xmlns:p14="http://schemas.microsoft.com/office/powerpoint/2010/main" val="276568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A4870B-777D-36F2-1221-0950A88D6D71}"/>
              </a:ext>
            </a:extLst>
          </p:cNvPr>
          <p:cNvSpPr>
            <a:spLocks noGrp="1"/>
          </p:cNvSpPr>
          <p:nvPr>
            <p:ph type="ctrTitle"/>
          </p:nvPr>
        </p:nvSpPr>
        <p:spPr>
          <a:xfrm>
            <a:off x="1524000" y="475591"/>
            <a:ext cx="9144000" cy="477837"/>
          </a:xfrm>
        </p:spPr>
        <p:txBody>
          <a:bodyPr>
            <a:noAutofit/>
          </a:bodyPr>
          <a:lstStyle/>
          <a:p>
            <a:r>
              <a:rPr lang="fr-FR" sz="2800" dirty="0">
                <a:solidFill>
                  <a:srgbClr val="FF0000"/>
                </a:solidFill>
                <a:latin typeface="Garamond" panose="02020404030301010803" pitchFamily="18" charset="0"/>
              </a:rPr>
              <a:t>1. Qui sommes-nous ?</a:t>
            </a:r>
            <a:endParaRPr lang="fr-FR" sz="2800" dirty="0"/>
          </a:p>
        </p:txBody>
      </p:sp>
      <p:sp>
        <p:nvSpPr>
          <p:cNvPr id="3" name="Sous-titre 2">
            <a:extLst>
              <a:ext uri="{FF2B5EF4-FFF2-40B4-BE49-F238E27FC236}">
                <a16:creationId xmlns:a16="http://schemas.microsoft.com/office/drawing/2014/main" id="{73DE392D-DD2D-9D4E-4187-D0B97E31B069}"/>
              </a:ext>
            </a:extLst>
          </p:cNvPr>
          <p:cNvSpPr>
            <a:spLocks noGrp="1"/>
          </p:cNvSpPr>
          <p:nvPr>
            <p:ph type="subTitle" idx="1"/>
          </p:nvPr>
        </p:nvSpPr>
        <p:spPr>
          <a:xfrm>
            <a:off x="1524000" y="1169328"/>
            <a:ext cx="9144000" cy="4135437"/>
          </a:xfrm>
        </p:spPr>
        <p:txBody>
          <a:bodyPr>
            <a:noAutofit/>
          </a:bodyPr>
          <a:lstStyle/>
          <a:p>
            <a:pPr algn="just"/>
            <a:r>
              <a:rPr lang="fr-FR" sz="1800" dirty="0">
                <a:solidFill>
                  <a:srgbClr val="002060"/>
                </a:solidFill>
                <a:effectLst/>
                <a:latin typeface="Garamond" panose="02020404030301010803" pitchFamily="18" charset="0"/>
                <a:ea typeface="Times New Roman" panose="02020603050405020304" pitchFamily="18" charset="0"/>
              </a:rPr>
              <a:t>SAS est un service de mobilité étudiante internationale. Nous accompagnons les candidats aux études à l’étranger ainsi que leurs référents (parents ou garants financiers) pour la réalisation de leurs projets d’études. Du conseil d’orientation aux procédures d’admission - dans l’université</a:t>
            </a:r>
            <a:r>
              <a:rPr lang="en-US" sz="1800" dirty="0">
                <a:solidFill>
                  <a:srgbClr val="002060"/>
                </a:solidFill>
                <a:effectLst/>
                <a:latin typeface="Garamond" panose="02020404030301010803" pitchFamily="18" charset="0"/>
                <a:ea typeface="Times New Roman" panose="02020603050405020304" pitchFamily="18" charset="0"/>
              </a:rPr>
              <a:t> de votre choix - en passant par les demarches consulaires pour le visa et la recherché d’hebergement,</a:t>
            </a:r>
            <a:r>
              <a:rPr lang="fr-FR" sz="1800" dirty="0">
                <a:solidFill>
                  <a:srgbClr val="002060"/>
                </a:solidFill>
                <a:latin typeface="Garamond" panose="02020404030301010803" pitchFamily="18" charset="0"/>
                <a:ea typeface="Times New Roman" panose="02020603050405020304" pitchFamily="18" charset="0"/>
              </a:rPr>
              <a:t> SAS vous assiste </a:t>
            </a:r>
            <a:r>
              <a:rPr lang="fr-FR" sz="1800" dirty="0">
                <a:solidFill>
                  <a:srgbClr val="002060"/>
                </a:solidFill>
                <a:latin typeface="Garamond" panose="02020404030301010803" pitchFamily="18" charset="0"/>
              </a:rPr>
              <a:t>à</a:t>
            </a:r>
            <a:r>
              <a:rPr lang="fr-FR" sz="1800" dirty="0">
                <a:solidFill>
                  <a:srgbClr val="002060"/>
                </a:solidFill>
                <a:latin typeface="Garamond" panose="02020404030301010803" pitchFamily="18" charset="0"/>
                <a:ea typeface="Times New Roman" panose="02020603050405020304" pitchFamily="18" charset="0"/>
              </a:rPr>
              <a:t> toutes les étapes.</a:t>
            </a:r>
            <a:endParaRPr lang="fr-FR" sz="1800" dirty="0">
              <a:solidFill>
                <a:srgbClr val="002060"/>
              </a:solidFill>
              <a:effectLst/>
              <a:latin typeface="Garamond" panose="02020404030301010803" pitchFamily="18" charset="0"/>
              <a:ea typeface="Times New Roman" panose="02020603050405020304" pitchFamily="18" charset="0"/>
            </a:endParaRPr>
          </a:p>
          <a:p>
            <a:pPr algn="just"/>
            <a:endParaRPr lang="fr-FR" sz="1800" dirty="0">
              <a:solidFill>
                <a:srgbClr val="002060"/>
              </a:solidFill>
              <a:effectLst/>
              <a:latin typeface="Garamond" panose="02020404030301010803" pitchFamily="18" charset="0"/>
              <a:ea typeface="Times New Roman" panose="02020603050405020304" pitchFamily="18" charset="0"/>
            </a:endParaRPr>
          </a:p>
          <a:p>
            <a:pPr algn="just"/>
            <a:r>
              <a:rPr lang="fr-FR" sz="1800" b="1" dirty="0">
                <a:solidFill>
                  <a:srgbClr val="FF0000"/>
                </a:solidFill>
                <a:effectLst/>
                <a:latin typeface="Garamond" panose="02020404030301010803" pitchFamily="18" charset="0"/>
                <a:ea typeface="Times New Roman" panose="02020603050405020304" pitchFamily="18" charset="0"/>
              </a:rPr>
              <a:t>• Vision</a:t>
            </a:r>
          </a:p>
          <a:p>
            <a:pPr algn="just"/>
            <a:r>
              <a:rPr lang="fr-FR" sz="1800" dirty="0">
                <a:solidFill>
                  <a:srgbClr val="002060"/>
                </a:solidFill>
                <a:effectLst/>
                <a:latin typeface="Garamond" panose="02020404030301010803" pitchFamily="18" charset="0"/>
                <a:ea typeface="Times New Roman" panose="02020603050405020304" pitchFamily="18" charset="0"/>
              </a:rPr>
              <a:t>Nous croyons au potentiel de l’Afrique ainsi qu’en sa capacité à se développer. SAS veut apporter sa contribution au développement du continent par le biais de la formation des jeunes. Une jeunesse bien formée aujourd’hui est le gage de dirigeants de grande qualité demain, qui auront à charge la noble tâche de la transformation de notre continent.</a:t>
            </a:r>
          </a:p>
          <a:p>
            <a:pPr algn="just"/>
            <a:r>
              <a:rPr lang="fr-FR" sz="1800" dirty="0">
                <a:solidFill>
                  <a:srgbClr val="002060"/>
                </a:solidFill>
                <a:effectLst/>
                <a:latin typeface="Garamond" panose="02020404030301010803" pitchFamily="18" charset="0"/>
                <a:ea typeface="Times New Roman" panose="02020603050405020304" pitchFamily="18" charset="0"/>
              </a:rPr>
              <a:t> </a:t>
            </a:r>
          </a:p>
          <a:p>
            <a:pPr algn="just"/>
            <a:endParaRPr lang="fr-FR"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1739290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73DE392D-DD2D-9D4E-4187-D0B97E31B069}"/>
              </a:ext>
            </a:extLst>
          </p:cNvPr>
          <p:cNvSpPr>
            <a:spLocks noGrp="1"/>
          </p:cNvSpPr>
          <p:nvPr>
            <p:ph type="subTitle" idx="1"/>
          </p:nvPr>
        </p:nvSpPr>
        <p:spPr>
          <a:xfrm>
            <a:off x="1524000" y="1131228"/>
            <a:ext cx="9144000" cy="4135437"/>
          </a:xfrm>
        </p:spPr>
        <p:txBody>
          <a:bodyPr>
            <a:noAutofit/>
          </a:bodyPr>
          <a:lstStyle/>
          <a:p>
            <a:pPr algn="just"/>
            <a:endParaRPr lang="fr-FR" sz="1400" dirty="0">
              <a:solidFill>
                <a:srgbClr val="002060"/>
              </a:solidFill>
              <a:effectLst/>
              <a:latin typeface="Garamond" panose="02020404030301010803" pitchFamily="18" charset="0"/>
              <a:ea typeface="Times New Roman" panose="02020603050405020304" pitchFamily="18" charset="0"/>
            </a:endParaRPr>
          </a:p>
          <a:p>
            <a:pPr algn="just"/>
            <a:r>
              <a:rPr lang="fr-FR" sz="1800" b="1" dirty="0">
                <a:solidFill>
                  <a:srgbClr val="FF0000"/>
                </a:solidFill>
                <a:effectLst/>
                <a:latin typeface="Garamond" panose="02020404030301010803" pitchFamily="18" charset="0"/>
                <a:ea typeface="Times New Roman" panose="02020603050405020304" pitchFamily="18" charset="0"/>
              </a:rPr>
              <a:t>• Mission</a:t>
            </a:r>
          </a:p>
          <a:p>
            <a:pPr algn="just"/>
            <a:r>
              <a:rPr lang="fr-FR" sz="1800" dirty="0">
                <a:solidFill>
                  <a:srgbClr val="002060"/>
                </a:solidFill>
                <a:effectLst/>
                <a:latin typeface="Garamond" panose="02020404030301010803" pitchFamily="18" charset="0"/>
                <a:ea typeface="Times New Roman" panose="02020603050405020304" pitchFamily="18" charset="0"/>
              </a:rPr>
              <a:t>Étudier à l’étranger est une expérience académique et multiculturelle enrichissante. Servir de pont entre la jeunesse africaine et plus de 650 universités à travers le monde pour une formation efficiente, tel est notre leitmotiv.</a:t>
            </a:r>
          </a:p>
          <a:p>
            <a:pPr algn="just"/>
            <a:endParaRPr lang="fr-FR" sz="1800" dirty="0">
              <a:solidFill>
                <a:srgbClr val="002060"/>
              </a:solidFill>
              <a:effectLst/>
              <a:latin typeface="Garamond" panose="02020404030301010803" pitchFamily="18" charset="0"/>
              <a:ea typeface="Times New Roman" panose="02020603050405020304" pitchFamily="18" charset="0"/>
            </a:endParaRPr>
          </a:p>
          <a:p>
            <a:pPr algn="just"/>
            <a:r>
              <a:rPr lang="fr-FR" sz="1800" b="1" dirty="0">
                <a:solidFill>
                  <a:srgbClr val="FF0000"/>
                </a:solidFill>
                <a:effectLst/>
                <a:latin typeface="Garamond" panose="02020404030301010803" pitchFamily="18" charset="0"/>
                <a:ea typeface="Times New Roman" panose="02020603050405020304" pitchFamily="18" charset="0"/>
              </a:rPr>
              <a:t>• Valeur</a:t>
            </a:r>
          </a:p>
          <a:p>
            <a:pPr algn="just"/>
            <a:r>
              <a:rPr lang="fr-FR" sz="1800" dirty="0">
                <a:solidFill>
                  <a:srgbClr val="002060"/>
                </a:solidFill>
                <a:effectLst/>
                <a:latin typeface="Garamond" panose="02020404030301010803" pitchFamily="18" charset="0"/>
                <a:ea typeface="Times New Roman" panose="02020603050405020304" pitchFamily="18" charset="0"/>
              </a:rPr>
              <a:t>Chez nous, le client est au centre de toutes nos actions et attentions. Le succès de votre projet d’études est au cœur de nos préoccupations. Nous mettons donc un point d’honneur à votre satisfaction à travers des procédures fluides et un parcours client simple.</a:t>
            </a:r>
          </a:p>
          <a:p>
            <a:pPr algn="just"/>
            <a:r>
              <a:rPr lang="fr-FR" sz="1800" dirty="0">
                <a:solidFill>
                  <a:srgbClr val="002060"/>
                </a:solidFill>
                <a:effectLst/>
                <a:latin typeface="Garamond" panose="02020404030301010803" pitchFamily="18" charset="0"/>
                <a:ea typeface="Times New Roman" panose="02020603050405020304" pitchFamily="18" charset="0"/>
              </a:rPr>
              <a:t> </a:t>
            </a:r>
          </a:p>
          <a:p>
            <a:pPr algn="just"/>
            <a:endParaRPr lang="fr-FR"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153465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A4870B-777D-36F2-1221-0950A88D6D71}"/>
              </a:ext>
            </a:extLst>
          </p:cNvPr>
          <p:cNvSpPr>
            <a:spLocks noGrp="1"/>
          </p:cNvSpPr>
          <p:nvPr>
            <p:ph type="ctrTitle"/>
          </p:nvPr>
        </p:nvSpPr>
        <p:spPr>
          <a:xfrm>
            <a:off x="1524000" y="374892"/>
            <a:ext cx="9144000" cy="543739"/>
          </a:xfrm>
        </p:spPr>
        <p:txBody>
          <a:bodyPr>
            <a:normAutofit/>
          </a:bodyPr>
          <a:lstStyle/>
          <a:p>
            <a:r>
              <a:rPr lang="fr-FR" sz="2800" dirty="0">
                <a:solidFill>
                  <a:srgbClr val="FF0000"/>
                </a:solidFill>
                <a:latin typeface="Garamond" panose="02020404030301010803" pitchFamily="18" charset="0"/>
              </a:rPr>
              <a:t>2. Les fondateurs</a:t>
            </a:r>
            <a:endParaRPr lang="fr-FR" sz="2800" dirty="0"/>
          </a:p>
        </p:txBody>
      </p:sp>
      <p:sp>
        <p:nvSpPr>
          <p:cNvPr id="3" name="Sous-titre 2">
            <a:extLst>
              <a:ext uri="{FF2B5EF4-FFF2-40B4-BE49-F238E27FC236}">
                <a16:creationId xmlns:a16="http://schemas.microsoft.com/office/drawing/2014/main" id="{73DE392D-DD2D-9D4E-4187-D0B97E31B069}"/>
              </a:ext>
            </a:extLst>
          </p:cNvPr>
          <p:cNvSpPr>
            <a:spLocks noGrp="1"/>
          </p:cNvSpPr>
          <p:nvPr>
            <p:ph type="subTitle" idx="1"/>
          </p:nvPr>
        </p:nvSpPr>
        <p:spPr>
          <a:xfrm>
            <a:off x="1668965" y="1007755"/>
            <a:ext cx="9144000" cy="660594"/>
          </a:xfrm>
        </p:spPr>
        <p:txBody>
          <a:bodyPr>
            <a:noAutofit/>
          </a:bodyPr>
          <a:lstStyle/>
          <a:p>
            <a:r>
              <a:rPr lang="fr-FR" sz="1800" dirty="0">
                <a:solidFill>
                  <a:srgbClr val="002060"/>
                </a:solidFill>
                <a:effectLst/>
                <a:latin typeface="Garamond" panose="02020404030301010803" pitchFamily="18" charset="0"/>
                <a:ea typeface="Times New Roman" panose="02020603050405020304" pitchFamily="18" charset="0"/>
              </a:rPr>
              <a:t>Cette vision est l’œuvre de trois entrepreneurs ivoiriens bénéficiant d’une expérience et d’un savoir-faire d’excellence de plus de 20 ans.</a:t>
            </a:r>
          </a:p>
          <a:p>
            <a:pPr algn="just"/>
            <a:r>
              <a:rPr lang="fr-FR" sz="1400" dirty="0">
                <a:solidFill>
                  <a:srgbClr val="002060"/>
                </a:solidFill>
                <a:effectLst/>
                <a:latin typeface="Garamond" panose="02020404030301010803" pitchFamily="18" charset="0"/>
                <a:ea typeface="Times New Roman" panose="02020603050405020304" pitchFamily="18" charset="0"/>
              </a:rPr>
              <a:t> </a:t>
            </a:r>
          </a:p>
          <a:p>
            <a:endParaRPr lang="fr-FR" sz="1400" dirty="0"/>
          </a:p>
        </p:txBody>
      </p:sp>
      <p:sp>
        <p:nvSpPr>
          <p:cNvPr id="5" name="ZoneTexte 4">
            <a:extLst>
              <a:ext uri="{FF2B5EF4-FFF2-40B4-BE49-F238E27FC236}">
                <a16:creationId xmlns:a16="http://schemas.microsoft.com/office/drawing/2014/main" id="{09F271C8-E99C-8A7A-0D1D-97F9F9EDD3B8}"/>
              </a:ext>
            </a:extLst>
          </p:cNvPr>
          <p:cNvSpPr txBox="1"/>
          <p:nvPr/>
        </p:nvSpPr>
        <p:spPr>
          <a:xfrm>
            <a:off x="1880839" y="4606893"/>
            <a:ext cx="3639015" cy="523220"/>
          </a:xfrm>
          <a:prstGeom prst="rect">
            <a:avLst/>
          </a:prstGeom>
          <a:noFill/>
        </p:spPr>
        <p:txBody>
          <a:bodyPr wrap="square" rtlCol="0">
            <a:spAutoFit/>
          </a:bodyPr>
          <a:lstStyle/>
          <a:p>
            <a:pPr algn="just"/>
            <a:r>
              <a:rPr lang="fr-FR" sz="1400" dirty="0">
                <a:solidFill>
                  <a:srgbClr val="002060"/>
                </a:solidFill>
                <a:effectLst/>
                <a:latin typeface="Garamond" panose="02020404030301010803" pitchFamily="18" charset="0"/>
                <a:ea typeface="Times New Roman" panose="02020603050405020304" pitchFamily="18" charset="0"/>
              </a:rPr>
              <a:t>ROLAND TOSSINOU </a:t>
            </a:r>
          </a:p>
          <a:p>
            <a:r>
              <a:rPr lang="fr-FR" sz="1400" b="1" dirty="0">
                <a:solidFill>
                  <a:srgbClr val="FF0000"/>
                </a:solidFill>
                <a:latin typeface="Garamond" panose="02020404030301010803" pitchFamily="18" charset="0"/>
              </a:rPr>
              <a:t>Directeur Général</a:t>
            </a:r>
          </a:p>
        </p:txBody>
      </p:sp>
      <p:sp>
        <p:nvSpPr>
          <p:cNvPr id="6" name="ZoneTexte 5">
            <a:extLst>
              <a:ext uri="{FF2B5EF4-FFF2-40B4-BE49-F238E27FC236}">
                <a16:creationId xmlns:a16="http://schemas.microsoft.com/office/drawing/2014/main" id="{E8ED08BE-2B7A-568E-1582-59A49C3C812D}"/>
              </a:ext>
            </a:extLst>
          </p:cNvPr>
          <p:cNvSpPr txBox="1"/>
          <p:nvPr/>
        </p:nvSpPr>
        <p:spPr>
          <a:xfrm>
            <a:off x="5229923" y="4618046"/>
            <a:ext cx="3423424" cy="800219"/>
          </a:xfrm>
          <a:prstGeom prst="rect">
            <a:avLst/>
          </a:prstGeom>
          <a:noFill/>
        </p:spPr>
        <p:txBody>
          <a:bodyPr wrap="square" rtlCol="0">
            <a:spAutoFit/>
          </a:bodyPr>
          <a:lstStyle/>
          <a:p>
            <a:pPr algn="just"/>
            <a:r>
              <a:rPr lang="fr-FR" sz="1400" dirty="0">
                <a:solidFill>
                  <a:srgbClr val="002060"/>
                </a:solidFill>
                <a:effectLst/>
                <a:latin typeface="Garamond" panose="02020404030301010803" pitchFamily="18" charset="0"/>
                <a:ea typeface="Times New Roman" panose="02020603050405020304" pitchFamily="18" charset="0"/>
              </a:rPr>
              <a:t>STEPHANE DJERATE </a:t>
            </a:r>
          </a:p>
          <a:p>
            <a:pPr algn="just"/>
            <a:r>
              <a:rPr lang="fr-FR" sz="1400" b="1" dirty="0">
                <a:solidFill>
                  <a:srgbClr val="FF0000"/>
                </a:solidFill>
                <a:effectLst/>
                <a:latin typeface="Garamond" panose="02020404030301010803" pitchFamily="18" charset="0"/>
                <a:ea typeface="Times New Roman" panose="02020603050405020304" pitchFamily="18" charset="0"/>
              </a:rPr>
              <a:t>Directeur Adjoint</a:t>
            </a:r>
          </a:p>
          <a:p>
            <a:endParaRPr lang="fr-FR" dirty="0"/>
          </a:p>
        </p:txBody>
      </p:sp>
      <p:sp>
        <p:nvSpPr>
          <p:cNvPr id="7" name="ZoneTexte 6">
            <a:extLst>
              <a:ext uri="{FF2B5EF4-FFF2-40B4-BE49-F238E27FC236}">
                <a16:creationId xmlns:a16="http://schemas.microsoft.com/office/drawing/2014/main" id="{23E8A717-6512-D261-C779-10CBC83700A3}"/>
              </a:ext>
            </a:extLst>
          </p:cNvPr>
          <p:cNvSpPr txBox="1"/>
          <p:nvPr/>
        </p:nvSpPr>
        <p:spPr>
          <a:xfrm>
            <a:off x="8798315" y="4584591"/>
            <a:ext cx="3278459" cy="1015663"/>
          </a:xfrm>
          <a:prstGeom prst="rect">
            <a:avLst/>
          </a:prstGeom>
          <a:noFill/>
        </p:spPr>
        <p:txBody>
          <a:bodyPr wrap="square" rtlCol="0">
            <a:spAutoFit/>
          </a:bodyPr>
          <a:lstStyle/>
          <a:p>
            <a:pPr algn="just"/>
            <a:r>
              <a:rPr lang="fr-FR" sz="1400" dirty="0">
                <a:solidFill>
                  <a:srgbClr val="002060"/>
                </a:solidFill>
                <a:effectLst/>
                <a:latin typeface="Garamond" panose="02020404030301010803" pitchFamily="18" charset="0"/>
                <a:ea typeface="Times New Roman" panose="02020603050405020304" pitchFamily="18" charset="0"/>
              </a:rPr>
              <a:t>MOHAMED SAVANE</a:t>
            </a:r>
          </a:p>
          <a:p>
            <a:pPr algn="just"/>
            <a:r>
              <a:rPr lang="fr-FR" sz="1400" b="1" dirty="0">
                <a:solidFill>
                  <a:srgbClr val="FF0000"/>
                </a:solidFill>
                <a:effectLst/>
                <a:latin typeface="Garamond" panose="02020404030301010803" pitchFamily="18" charset="0"/>
                <a:ea typeface="Times New Roman" panose="02020603050405020304" pitchFamily="18" charset="0"/>
              </a:rPr>
              <a:t>Directeur </a:t>
            </a:r>
            <a:r>
              <a:rPr lang="fr-FR" sz="1400" b="1" dirty="0">
                <a:solidFill>
                  <a:srgbClr val="FF0000"/>
                </a:solidFill>
                <a:latin typeface="Garamond" panose="02020404030301010803" pitchFamily="18" charset="0"/>
              </a:rPr>
              <a:t>Général Délégué</a:t>
            </a:r>
          </a:p>
          <a:p>
            <a:pPr algn="just"/>
            <a:endParaRPr lang="fr-FR" sz="1400" b="1" dirty="0">
              <a:solidFill>
                <a:srgbClr val="FF0000"/>
              </a:solidFill>
              <a:effectLst/>
              <a:latin typeface="Garamond" panose="02020404030301010803" pitchFamily="18" charset="0"/>
              <a:ea typeface="Times New Roman" panose="02020603050405020304" pitchFamily="18" charset="0"/>
            </a:endParaRPr>
          </a:p>
          <a:p>
            <a:endParaRPr lang="fr-FR" dirty="0"/>
          </a:p>
        </p:txBody>
      </p:sp>
      <p:pic>
        <p:nvPicPr>
          <p:cNvPr id="9" name="Image 8">
            <a:extLst>
              <a:ext uri="{FF2B5EF4-FFF2-40B4-BE49-F238E27FC236}">
                <a16:creationId xmlns:a16="http://schemas.microsoft.com/office/drawing/2014/main" id="{B2BE834C-A348-E3DE-DEDD-91B7B668FE85}"/>
              </a:ext>
            </a:extLst>
          </p:cNvPr>
          <p:cNvPicPr>
            <a:picLocks noChangeAspect="1"/>
          </p:cNvPicPr>
          <p:nvPr/>
        </p:nvPicPr>
        <p:blipFill>
          <a:blip r:embed="rId2"/>
          <a:stretch>
            <a:fillRect/>
          </a:stretch>
        </p:blipFill>
        <p:spPr>
          <a:xfrm>
            <a:off x="8798315" y="1809431"/>
            <a:ext cx="2438398" cy="2596037"/>
          </a:xfrm>
          <a:prstGeom prst="rect">
            <a:avLst/>
          </a:prstGeom>
        </p:spPr>
      </p:pic>
      <p:pic>
        <p:nvPicPr>
          <p:cNvPr id="11" name="Image 10">
            <a:extLst>
              <a:ext uri="{FF2B5EF4-FFF2-40B4-BE49-F238E27FC236}">
                <a16:creationId xmlns:a16="http://schemas.microsoft.com/office/drawing/2014/main" id="{0E638F7E-2B05-0852-7A15-75DD97B23B17}"/>
              </a:ext>
            </a:extLst>
          </p:cNvPr>
          <p:cNvPicPr>
            <a:picLocks noChangeAspect="1"/>
          </p:cNvPicPr>
          <p:nvPr/>
        </p:nvPicPr>
        <p:blipFill>
          <a:blip r:embed="rId3"/>
          <a:stretch>
            <a:fillRect/>
          </a:stretch>
        </p:blipFill>
        <p:spPr>
          <a:xfrm>
            <a:off x="1806499" y="1818270"/>
            <a:ext cx="2486720" cy="2596037"/>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5619" y="2115127"/>
            <a:ext cx="3040296" cy="2203614"/>
          </a:xfrm>
          <a:prstGeom prst="rect">
            <a:avLst/>
          </a:prstGeom>
        </p:spPr>
      </p:pic>
    </p:spTree>
    <p:extLst>
      <p:ext uri="{BB962C8B-B14F-4D97-AF65-F5344CB8AC3E}">
        <p14:creationId xmlns:p14="http://schemas.microsoft.com/office/powerpoint/2010/main" val="603983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A4870B-777D-36F2-1221-0950A88D6D71}"/>
              </a:ext>
            </a:extLst>
          </p:cNvPr>
          <p:cNvSpPr>
            <a:spLocks noGrp="1"/>
          </p:cNvSpPr>
          <p:nvPr>
            <p:ph type="ctrTitle"/>
          </p:nvPr>
        </p:nvSpPr>
        <p:spPr>
          <a:xfrm>
            <a:off x="1524000" y="341777"/>
            <a:ext cx="9144000" cy="583774"/>
          </a:xfrm>
        </p:spPr>
        <p:txBody>
          <a:bodyPr>
            <a:normAutofit/>
          </a:bodyPr>
          <a:lstStyle/>
          <a:p>
            <a:r>
              <a:rPr lang="fr-FR" sz="2800" dirty="0">
                <a:solidFill>
                  <a:srgbClr val="FF0000"/>
                </a:solidFill>
                <a:latin typeface="Garamond" panose="02020404030301010803" pitchFamily="18" charset="0"/>
              </a:rPr>
              <a:t>3. Notre expertise à votre disposition</a:t>
            </a:r>
            <a:endParaRPr lang="fr-FR" sz="2800" dirty="0"/>
          </a:p>
        </p:txBody>
      </p:sp>
      <p:sp>
        <p:nvSpPr>
          <p:cNvPr id="3" name="Sous-titre 2">
            <a:extLst>
              <a:ext uri="{FF2B5EF4-FFF2-40B4-BE49-F238E27FC236}">
                <a16:creationId xmlns:a16="http://schemas.microsoft.com/office/drawing/2014/main" id="{73DE392D-DD2D-9D4E-4187-D0B97E31B069}"/>
              </a:ext>
            </a:extLst>
          </p:cNvPr>
          <p:cNvSpPr>
            <a:spLocks noGrp="1"/>
          </p:cNvSpPr>
          <p:nvPr>
            <p:ph type="subTitle" idx="1"/>
          </p:nvPr>
        </p:nvSpPr>
        <p:spPr>
          <a:xfrm>
            <a:off x="1524000" y="1460810"/>
            <a:ext cx="9144000" cy="4198434"/>
          </a:xfrm>
        </p:spPr>
        <p:txBody>
          <a:bodyPr/>
          <a:lstStyle/>
          <a:p>
            <a:pPr algn="just">
              <a:lnSpc>
                <a:spcPct val="150000"/>
              </a:lnSpc>
            </a:pPr>
            <a:r>
              <a:rPr lang="fr-FR" sz="1800" dirty="0">
                <a:solidFill>
                  <a:srgbClr val="002060"/>
                </a:solidFill>
                <a:effectLst/>
                <a:latin typeface="Garamond" panose="02020404030301010803" pitchFamily="18" charset="0"/>
                <a:ea typeface="Times New Roman" panose="02020603050405020304" pitchFamily="18" charset="0"/>
              </a:rPr>
              <a:t>Une équipe jeune, dynamique, expérimentée et experte en matière d’études à l’étranger prend en charge votre projet et vous assiste de bout en bout pour sa réussite. La maîtrise des procédures liées aux études à l’étranger par nos experts qui comptabilisent une expérience cumulée de plus de 20 ans est un de nos atouts majeurs. Chaque année, nous accompagnons plus de 100 familles avec succès dans le cadre du projet d’études à l’étranger de leurs enfants.</a:t>
            </a:r>
          </a:p>
          <a:p>
            <a:endParaRPr lang="fr-FR" dirty="0"/>
          </a:p>
        </p:txBody>
      </p:sp>
    </p:spTree>
    <p:extLst>
      <p:ext uri="{BB962C8B-B14F-4D97-AF65-F5344CB8AC3E}">
        <p14:creationId xmlns:p14="http://schemas.microsoft.com/office/powerpoint/2010/main" val="3149731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A4870B-777D-36F2-1221-0950A88D6D71}"/>
              </a:ext>
            </a:extLst>
          </p:cNvPr>
          <p:cNvSpPr>
            <a:spLocks noGrp="1"/>
          </p:cNvSpPr>
          <p:nvPr>
            <p:ph type="ctrTitle"/>
          </p:nvPr>
        </p:nvSpPr>
        <p:spPr>
          <a:xfrm>
            <a:off x="1524000" y="486744"/>
            <a:ext cx="9144000" cy="383052"/>
          </a:xfrm>
        </p:spPr>
        <p:txBody>
          <a:bodyPr>
            <a:noAutofit/>
          </a:bodyPr>
          <a:lstStyle/>
          <a:p>
            <a:r>
              <a:rPr lang="fr-FR" sz="2800" dirty="0">
                <a:solidFill>
                  <a:srgbClr val="FF0000"/>
                </a:solidFill>
                <a:latin typeface="Garamond" panose="02020404030301010803" pitchFamily="18" charset="0"/>
              </a:rPr>
              <a:t>4. Notre démarche en 6 étapes</a:t>
            </a:r>
            <a:endParaRPr lang="fr-FR" sz="2800" dirty="0"/>
          </a:p>
        </p:txBody>
      </p:sp>
      <p:sp>
        <p:nvSpPr>
          <p:cNvPr id="3" name="Sous-titre 2">
            <a:extLst>
              <a:ext uri="{FF2B5EF4-FFF2-40B4-BE49-F238E27FC236}">
                <a16:creationId xmlns:a16="http://schemas.microsoft.com/office/drawing/2014/main" id="{73DE392D-DD2D-9D4E-4187-D0B97E31B069}"/>
              </a:ext>
            </a:extLst>
          </p:cNvPr>
          <p:cNvSpPr>
            <a:spLocks noGrp="1"/>
          </p:cNvSpPr>
          <p:nvPr>
            <p:ph type="subTitle" idx="1"/>
          </p:nvPr>
        </p:nvSpPr>
        <p:spPr>
          <a:xfrm>
            <a:off x="1524000" y="1332569"/>
            <a:ext cx="9144000" cy="3836332"/>
          </a:xfrm>
        </p:spPr>
        <p:txBody>
          <a:bodyPr>
            <a:noAutofit/>
          </a:bodyPr>
          <a:lstStyle/>
          <a:p>
            <a:pPr algn="just">
              <a:spcBef>
                <a:spcPts val="0"/>
              </a:spcBef>
            </a:pPr>
            <a:r>
              <a:rPr lang="fr-FR" sz="1800" b="1" dirty="0">
                <a:solidFill>
                  <a:srgbClr val="FF0000"/>
                </a:solidFill>
                <a:effectLst/>
                <a:latin typeface="Garamond" panose="02020404030301010803" pitchFamily="18" charset="0"/>
                <a:ea typeface="Times New Roman" panose="02020603050405020304" pitchFamily="18" charset="0"/>
              </a:rPr>
              <a:t>1. PRISE DE CONTACT</a:t>
            </a:r>
          </a:p>
          <a:p>
            <a:pPr algn="just">
              <a:spcBef>
                <a:spcPts val="0"/>
              </a:spcBef>
            </a:pPr>
            <a:r>
              <a:rPr lang="fr-FR" sz="1800" dirty="0">
                <a:solidFill>
                  <a:srgbClr val="002060"/>
                </a:solidFill>
                <a:effectLst/>
                <a:latin typeface="Garamond" panose="02020404030301010803" pitchFamily="18" charset="0"/>
                <a:ea typeface="Times New Roman" panose="02020603050405020304" pitchFamily="18" charset="0"/>
              </a:rPr>
              <a:t>Entrevue préliminaire nous permettant de saisir vos besoins afin de pouvoir vous proposer des solutions (options, possibilités).</a:t>
            </a:r>
          </a:p>
          <a:p>
            <a:pPr algn="just">
              <a:spcBef>
                <a:spcPts val="0"/>
              </a:spcBef>
            </a:pPr>
            <a:r>
              <a:rPr lang="fr-FR" sz="1800" dirty="0">
                <a:solidFill>
                  <a:srgbClr val="002060"/>
                </a:solidFill>
                <a:effectLst/>
                <a:latin typeface="Garamond" panose="02020404030301010803" pitchFamily="18" charset="0"/>
                <a:ea typeface="Times New Roman" panose="02020603050405020304" pitchFamily="18" charset="0"/>
              </a:rPr>
              <a:t> </a:t>
            </a:r>
          </a:p>
          <a:p>
            <a:pPr algn="just">
              <a:spcBef>
                <a:spcPts val="0"/>
              </a:spcBef>
            </a:pPr>
            <a:endParaRPr lang="fr-FR" sz="1800" dirty="0">
              <a:solidFill>
                <a:srgbClr val="002060"/>
              </a:solidFill>
              <a:effectLst/>
              <a:latin typeface="Garamond" panose="02020404030301010803" pitchFamily="18" charset="0"/>
              <a:ea typeface="Times New Roman" panose="02020603050405020304" pitchFamily="18" charset="0"/>
            </a:endParaRPr>
          </a:p>
          <a:p>
            <a:pPr algn="just">
              <a:spcBef>
                <a:spcPts val="0"/>
              </a:spcBef>
            </a:pPr>
            <a:r>
              <a:rPr lang="fr-FR" sz="1800" b="1" dirty="0">
                <a:solidFill>
                  <a:srgbClr val="FF0000"/>
                </a:solidFill>
                <a:effectLst/>
                <a:latin typeface="Garamond" panose="02020404030301010803" pitchFamily="18" charset="0"/>
                <a:ea typeface="Times New Roman" panose="02020603050405020304" pitchFamily="18" charset="0"/>
              </a:rPr>
              <a:t>2. ÉVALUATION ET VALIDATION DE LA CANDIDATURE</a:t>
            </a:r>
          </a:p>
          <a:p>
            <a:pPr algn="just">
              <a:spcBef>
                <a:spcPts val="0"/>
              </a:spcBef>
            </a:pPr>
            <a:r>
              <a:rPr lang="fr-FR" sz="1800" dirty="0">
                <a:solidFill>
                  <a:srgbClr val="002060"/>
                </a:solidFill>
                <a:effectLst/>
                <a:latin typeface="Garamond" panose="02020404030301010803" pitchFamily="18" charset="0"/>
                <a:ea typeface="Times New Roman" panose="02020603050405020304" pitchFamily="18" charset="0"/>
              </a:rPr>
              <a:t>- Analyse complète des dossiers (académiques et financiers)</a:t>
            </a:r>
          </a:p>
          <a:p>
            <a:pPr algn="just">
              <a:spcBef>
                <a:spcPts val="0"/>
              </a:spcBef>
            </a:pPr>
            <a:r>
              <a:rPr lang="en-US" sz="1800" dirty="0">
                <a:solidFill>
                  <a:srgbClr val="002060"/>
                </a:solidFill>
                <a:latin typeface="Garamond" panose="02020404030301010803" pitchFamily="18" charset="0"/>
                <a:ea typeface="Times New Roman" panose="02020603050405020304" pitchFamily="18" charset="0"/>
              </a:rPr>
              <a:t>- Proposition et sélection de destinations et d’universités </a:t>
            </a:r>
            <a:endParaRPr lang="fr-FR" sz="1800" dirty="0">
              <a:solidFill>
                <a:srgbClr val="002060"/>
              </a:solidFill>
              <a:effectLst/>
              <a:latin typeface="Garamond" panose="02020404030301010803" pitchFamily="18" charset="0"/>
              <a:ea typeface="Times New Roman" panose="02020603050405020304" pitchFamily="18" charset="0"/>
            </a:endParaRPr>
          </a:p>
          <a:p>
            <a:pPr algn="just">
              <a:spcBef>
                <a:spcPts val="0"/>
              </a:spcBef>
            </a:pPr>
            <a:r>
              <a:rPr lang="fr-FR" sz="1800" dirty="0">
                <a:solidFill>
                  <a:srgbClr val="002060"/>
                </a:solidFill>
                <a:effectLst/>
                <a:latin typeface="Garamond" panose="02020404030301010803" pitchFamily="18" charset="0"/>
                <a:ea typeface="Times New Roman" panose="02020603050405020304" pitchFamily="18" charset="0"/>
              </a:rPr>
              <a:t> </a:t>
            </a:r>
          </a:p>
          <a:p>
            <a:pPr algn="just">
              <a:spcBef>
                <a:spcPts val="0"/>
              </a:spcBef>
            </a:pPr>
            <a:endParaRPr lang="fr-FR" sz="1800" dirty="0">
              <a:solidFill>
                <a:srgbClr val="002060"/>
              </a:solidFill>
              <a:effectLst/>
              <a:latin typeface="Garamond" panose="02020404030301010803" pitchFamily="18" charset="0"/>
              <a:ea typeface="Times New Roman" panose="02020603050405020304" pitchFamily="18" charset="0"/>
            </a:endParaRPr>
          </a:p>
          <a:p>
            <a:pPr algn="just">
              <a:spcBef>
                <a:spcPts val="0"/>
              </a:spcBef>
            </a:pPr>
            <a:r>
              <a:rPr lang="fr-FR" sz="1800" b="1" dirty="0">
                <a:solidFill>
                  <a:srgbClr val="FF0000"/>
                </a:solidFill>
                <a:effectLst/>
                <a:latin typeface="Garamond" panose="02020404030301010803" pitchFamily="18" charset="0"/>
                <a:ea typeface="Times New Roman" panose="02020603050405020304" pitchFamily="18" charset="0"/>
              </a:rPr>
              <a:t>3. PROCÉDURE D’ADMISSION</a:t>
            </a:r>
          </a:p>
          <a:p>
            <a:pPr algn="just">
              <a:spcBef>
                <a:spcPts val="0"/>
              </a:spcBef>
            </a:pPr>
            <a:r>
              <a:rPr lang="fr-FR" sz="1800" dirty="0">
                <a:solidFill>
                  <a:srgbClr val="002060"/>
                </a:solidFill>
                <a:effectLst/>
                <a:latin typeface="Garamond" panose="02020404030301010803" pitchFamily="18" charset="0"/>
                <a:ea typeface="Times New Roman" panose="02020603050405020304" pitchFamily="18" charset="0"/>
              </a:rPr>
              <a:t>- Signature de contrat de prestation de services</a:t>
            </a:r>
          </a:p>
          <a:p>
            <a:pPr algn="just">
              <a:spcBef>
                <a:spcPts val="0"/>
              </a:spcBef>
            </a:pPr>
            <a:r>
              <a:rPr lang="fr-FR" sz="1800" dirty="0">
                <a:solidFill>
                  <a:srgbClr val="002060"/>
                </a:solidFill>
                <a:effectLst/>
                <a:latin typeface="Garamond" panose="02020404030301010803" pitchFamily="18" charset="0"/>
                <a:ea typeface="Times New Roman" panose="02020603050405020304" pitchFamily="18" charset="0"/>
              </a:rPr>
              <a:t>- Recherche et obtention d’admission dans une université</a:t>
            </a:r>
          </a:p>
          <a:p>
            <a:pPr algn="just">
              <a:spcBef>
                <a:spcPts val="0"/>
              </a:spcBef>
            </a:pPr>
            <a:r>
              <a:rPr lang="fr-FR" sz="1800" dirty="0">
                <a:solidFill>
                  <a:srgbClr val="002060"/>
                </a:solidFill>
                <a:effectLst/>
                <a:latin typeface="Garamond" panose="02020404030301010803" pitchFamily="18" charset="0"/>
                <a:ea typeface="Times New Roman" panose="02020603050405020304" pitchFamily="18" charset="0"/>
              </a:rPr>
              <a:t> </a:t>
            </a:r>
          </a:p>
          <a:p>
            <a:pPr algn="just">
              <a:spcBef>
                <a:spcPts val="0"/>
              </a:spcBef>
            </a:pPr>
            <a:endParaRPr lang="fr-FR" sz="1400" dirty="0">
              <a:solidFill>
                <a:srgbClr val="002060"/>
              </a:solidFill>
              <a:effectLst/>
              <a:latin typeface="Garamond" panose="02020404030301010803" pitchFamily="18" charset="0"/>
              <a:ea typeface="Times New Roman" panose="02020603050405020304" pitchFamily="18" charset="0"/>
            </a:endParaRPr>
          </a:p>
        </p:txBody>
      </p:sp>
    </p:spTree>
    <p:extLst>
      <p:ext uri="{BB962C8B-B14F-4D97-AF65-F5344CB8AC3E}">
        <p14:creationId xmlns:p14="http://schemas.microsoft.com/office/powerpoint/2010/main" val="24784015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2051</TotalTime>
  <Words>1531</Words>
  <Application>Microsoft Office PowerPoint</Application>
  <PresentationFormat>Grand écran</PresentationFormat>
  <Paragraphs>175</Paragraphs>
  <Slides>21</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Arial</vt:lpstr>
      <vt:lpstr>Calibri</vt:lpstr>
      <vt:lpstr>Calibri Light</vt:lpstr>
      <vt:lpstr>Garamond</vt:lpstr>
      <vt:lpstr>Times New Roman</vt:lpstr>
      <vt:lpstr>Thème Office</vt:lpstr>
      <vt:lpstr>Conception personnalisée</vt:lpstr>
      <vt:lpstr>Présentation PowerPoint</vt:lpstr>
      <vt:lpstr>Présentation PowerPoint</vt:lpstr>
      <vt:lpstr>Studying Abroad Solutions “SAS”</vt:lpstr>
      <vt:lpstr>Sommaire</vt:lpstr>
      <vt:lpstr>1. Qui sommes-nous ?</vt:lpstr>
      <vt:lpstr>Présentation PowerPoint</vt:lpstr>
      <vt:lpstr>2. Les fondateurs</vt:lpstr>
      <vt:lpstr>3. Notre expertise à votre disposition</vt:lpstr>
      <vt:lpstr>4. Notre démarche en 6 étapes</vt:lpstr>
      <vt:lpstr>Présentation PowerPoint</vt:lpstr>
      <vt:lpstr>5. Nos destinations</vt:lpstr>
      <vt:lpstr>Présentation PowerPoint</vt:lpstr>
      <vt:lpstr>6. Nos services</vt:lpstr>
      <vt:lpstr>Présentation PowerPoint</vt:lpstr>
      <vt:lpstr>Présentation PowerPoint</vt:lpstr>
      <vt:lpstr>7. Nos avantages</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Mohamed SAVANE</dc:creator>
  <cp:lastModifiedBy>KOUAKOU, FLORA GISELE</cp:lastModifiedBy>
  <cp:revision>65</cp:revision>
  <dcterms:created xsi:type="dcterms:W3CDTF">2023-09-28T13:59:09Z</dcterms:created>
  <dcterms:modified xsi:type="dcterms:W3CDTF">2026-03-04T08:45:21Z</dcterms:modified>
</cp:coreProperties>
</file>